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25"/>
  </p:notesMasterIdLst>
  <p:sldIdLst>
    <p:sldId id="256" r:id="rId2"/>
    <p:sldId id="265" r:id="rId3"/>
    <p:sldId id="296" r:id="rId4"/>
    <p:sldId id="294" r:id="rId5"/>
    <p:sldId id="274" r:id="rId6"/>
    <p:sldId id="275" r:id="rId7"/>
    <p:sldId id="295" r:id="rId8"/>
    <p:sldId id="306" r:id="rId9"/>
    <p:sldId id="290" r:id="rId10"/>
    <p:sldId id="307" r:id="rId11"/>
    <p:sldId id="300" r:id="rId12"/>
    <p:sldId id="308" r:id="rId13"/>
    <p:sldId id="297" r:id="rId14"/>
    <p:sldId id="292" r:id="rId15"/>
    <p:sldId id="264" r:id="rId16"/>
    <p:sldId id="266" r:id="rId17"/>
    <p:sldId id="272" r:id="rId18"/>
    <p:sldId id="268" r:id="rId19"/>
    <p:sldId id="288" r:id="rId20"/>
    <p:sldId id="298" r:id="rId21"/>
    <p:sldId id="299" r:id="rId22"/>
    <p:sldId id="301" r:id="rId23"/>
    <p:sldId id="302" r:id="rId24"/>
  </p:sldIdLst>
  <p:sldSz cx="17338675" cy="9753600"/>
  <p:notesSz cx="6858000" cy="9144000"/>
  <p:defaultTextStyle>
    <a:defPPr>
      <a:defRPr lang="en-US"/>
    </a:defPPr>
    <a:lvl1pPr marL="0" algn="l" defTabSz="1300368" rtl="0" eaLnBrk="1" latinLnBrk="0" hangingPunct="1">
      <a:defRPr sz="2560" kern="1200">
        <a:solidFill>
          <a:schemeClr val="tx1"/>
        </a:solidFill>
        <a:latin typeface="+mn-lt"/>
        <a:ea typeface="+mn-ea"/>
        <a:cs typeface="+mn-cs"/>
      </a:defRPr>
    </a:lvl1pPr>
    <a:lvl2pPr marL="650184" algn="l" defTabSz="1300368" rtl="0" eaLnBrk="1" latinLnBrk="0" hangingPunct="1">
      <a:defRPr sz="2560" kern="1200">
        <a:solidFill>
          <a:schemeClr val="tx1"/>
        </a:solidFill>
        <a:latin typeface="+mn-lt"/>
        <a:ea typeface="+mn-ea"/>
        <a:cs typeface="+mn-cs"/>
      </a:defRPr>
    </a:lvl2pPr>
    <a:lvl3pPr marL="1300368" algn="l" defTabSz="1300368" rtl="0" eaLnBrk="1" latinLnBrk="0" hangingPunct="1">
      <a:defRPr sz="2560" kern="1200">
        <a:solidFill>
          <a:schemeClr val="tx1"/>
        </a:solidFill>
        <a:latin typeface="+mn-lt"/>
        <a:ea typeface="+mn-ea"/>
        <a:cs typeface="+mn-cs"/>
      </a:defRPr>
    </a:lvl3pPr>
    <a:lvl4pPr marL="1950552" algn="l" defTabSz="1300368" rtl="0" eaLnBrk="1" latinLnBrk="0" hangingPunct="1">
      <a:defRPr sz="2560" kern="1200">
        <a:solidFill>
          <a:schemeClr val="tx1"/>
        </a:solidFill>
        <a:latin typeface="+mn-lt"/>
        <a:ea typeface="+mn-ea"/>
        <a:cs typeface="+mn-cs"/>
      </a:defRPr>
    </a:lvl4pPr>
    <a:lvl5pPr marL="2600736" algn="l" defTabSz="1300368" rtl="0" eaLnBrk="1" latinLnBrk="0" hangingPunct="1">
      <a:defRPr sz="2560" kern="1200">
        <a:solidFill>
          <a:schemeClr val="tx1"/>
        </a:solidFill>
        <a:latin typeface="+mn-lt"/>
        <a:ea typeface="+mn-ea"/>
        <a:cs typeface="+mn-cs"/>
      </a:defRPr>
    </a:lvl5pPr>
    <a:lvl6pPr marL="3250921" algn="l" defTabSz="1300368" rtl="0" eaLnBrk="1" latinLnBrk="0" hangingPunct="1">
      <a:defRPr sz="2560" kern="1200">
        <a:solidFill>
          <a:schemeClr val="tx1"/>
        </a:solidFill>
        <a:latin typeface="+mn-lt"/>
        <a:ea typeface="+mn-ea"/>
        <a:cs typeface="+mn-cs"/>
      </a:defRPr>
    </a:lvl6pPr>
    <a:lvl7pPr marL="3901105" algn="l" defTabSz="1300368" rtl="0" eaLnBrk="1" latinLnBrk="0" hangingPunct="1">
      <a:defRPr sz="2560" kern="1200">
        <a:solidFill>
          <a:schemeClr val="tx1"/>
        </a:solidFill>
        <a:latin typeface="+mn-lt"/>
        <a:ea typeface="+mn-ea"/>
        <a:cs typeface="+mn-cs"/>
      </a:defRPr>
    </a:lvl7pPr>
    <a:lvl8pPr marL="4551289" algn="l" defTabSz="1300368" rtl="0" eaLnBrk="1" latinLnBrk="0" hangingPunct="1">
      <a:defRPr sz="2560" kern="1200">
        <a:solidFill>
          <a:schemeClr val="tx1"/>
        </a:solidFill>
        <a:latin typeface="+mn-lt"/>
        <a:ea typeface="+mn-ea"/>
        <a:cs typeface="+mn-cs"/>
      </a:defRPr>
    </a:lvl8pPr>
    <a:lvl9pPr marL="5201473" algn="l" defTabSz="1300368" rtl="0" eaLnBrk="1" latinLnBrk="0" hangingPunct="1">
      <a:defRPr sz="256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072" userDrawn="1">
          <p15:clr>
            <a:srgbClr val="A4A3A4"/>
          </p15:clr>
        </p15:guide>
        <p15:guide id="2" pos="5461"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E64C8"/>
    <a:srgbClr val="FFD2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3399" autoAdjust="0"/>
  </p:normalViewPr>
  <p:slideViewPr>
    <p:cSldViewPr snapToGrid="0" showGuides="1">
      <p:cViewPr varScale="1">
        <p:scale>
          <a:sx n="48" d="100"/>
          <a:sy n="48" d="100"/>
        </p:scale>
        <p:origin x="1262" y="72"/>
      </p:cViewPr>
      <p:guideLst>
        <p:guide orient="horz" pos="3072"/>
        <p:guide pos="5461"/>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6129CDC-ABAB-4616-AA35-EBF8FAF85F52}" type="doc">
      <dgm:prSet loTypeId="urn:microsoft.com/office/officeart/2005/8/layout/process3" loCatId="process" qsTypeId="urn:microsoft.com/office/officeart/2005/8/quickstyle/simple1" qsCatId="simple" csTypeId="urn:microsoft.com/office/officeart/2005/8/colors/accent0_3" csCatId="mainScheme" phldr="1"/>
      <dgm:spPr/>
      <dgm:t>
        <a:bodyPr/>
        <a:lstStyle/>
        <a:p>
          <a:endParaRPr lang="en-GB"/>
        </a:p>
      </dgm:t>
    </dgm:pt>
    <dgm:pt modelId="{7DC57BB9-8A8C-4F0D-8230-17F46B832EF5}">
      <dgm:prSet phldrT="[Tekst]" custT="1"/>
      <dgm:spPr/>
      <dgm:t>
        <a:bodyPr/>
        <a:lstStyle/>
        <a:p>
          <a:r>
            <a:rPr lang="nl-BE" sz="3200" dirty="0">
              <a:solidFill>
                <a:schemeClr val="bg1"/>
              </a:solidFill>
            </a:rPr>
            <a:t>Data </a:t>
          </a:r>
          <a:r>
            <a:rPr lang="nl-BE" sz="3200" dirty="0" err="1">
              <a:solidFill>
                <a:schemeClr val="bg1"/>
              </a:solidFill>
            </a:rPr>
            <a:t>collection</a:t>
          </a:r>
          <a:endParaRPr lang="en-GB" sz="3200" dirty="0"/>
        </a:p>
      </dgm:t>
    </dgm:pt>
    <dgm:pt modelId="{EA21FCAB-2F3B-4E26-B22B-8D21B2C0795F}" type="parTrans" cxnId="{3234D7B7-55BC-49B8-A57B-59B728C69DC5}">
      <dgm:prSet/>
      <dgm:spPr/>
      <dgm:t>
        <a:bodyPr/>
        <a:lstStyle/>
        <a:p>
          <a:endParaRPr lang="en-GB"/>
        </a:p>
      </dgm:t>
    </dgm:pt>
    <dgm:pt modelId="{4DBD43E6-224A-4D10-A323-35BC0AFB0111}" type="sibTrans" cxnId="{3234D7B7-55BC-49B8-A57B-59B728C69DC5}">
      <dgm:prSet/>
      <dgm:spPr/>
      <dgm:t>
        <a:bodyPr/>
        <a:lstStyle/>
        <a:p>
          <a:endParaRPr lang="en-GB"/>
        </a:p>
      </dgm:t>
    </dgm:pt>
    <dgm:pt modelId="{5DECDF32-6984-4FFE-A956-405208FFD3A5}">
      <dgm:prSet phldrT="[Tekst]" custT="1"/>
      <dgm:spPr/>
      <dgm:t>
        <a:bodyPr/>
        <a:lstStyle/>
        <a:p>
          <a:r>
            <a:rPr lang="nl-BE" sz="3200" dirty="0">
              <a:solidFill>
                <a:schemeClr val="bg1"/>
              </a:solidFill>
            </a:rPr>
            <a:t>Data processing</a:t>
          </a:r>
          <a:endParaRPr lang="en-GB" sz="3200" dirty="0"/>
        </a:p>
      </dgm:t>
    </dgm:pt>
    <dgm:pt modelId="{1B345982-BCAD-4C02-8A92-8C42F087EFD7}" type="parTrans" cxnId="{1ED810EA-F25C-451B-83B6-E348400E48CC}">
      <dgm:prSet/>
      <dgm:spPr/>
      <dgm:t>
        <a:bodyPr/>
        <a:lstStyle/>
        <a:p>
          <a:endParaRPr lang="en-GB"/>
        </a:p>
      </dgm:t>
    </dgm:pt>
    <dgm:pt modelId="{4EFAB724-F7D9-45DB-BA95-57620D39AFD6}" type="sibTrans" cxnId="{1ED810EA-F25C-451B-83B6-E348400E48CC}">
      <dgm:prSet/>
      <dgm:spPr/>
      <dgm:t>
        <a:bodyPr/>
        <a:lstStyle/>
        <a:p>
          <a:endParaRPr lang="en-GB"/>
        </a:p>
      </dgm:t>
    </dgm:pt>
    <dgm:pt modelId="{05F53026-7AB4-468A-8AFF-3E7A91ED6438}">
      <dgm:prSet phldrT="[Tekst]" custT="1"/>
      <dgm:spPr/>
      <dgm:t>
        <a:bodyPr/>
        <a:lstStyle/>
        <a:p>
          <a:r>
            <a:rPr lang="en-GB" sz="3200" dirty="0"/>
            <a:t>Controlling the TDA assumptions</a:t>
          </a:r>
        </a:p>
      </dgm:t>
    </dgm:pt>
    <dgm:pt modelId="{465B934B-B347-42BB-823D-2796D4F28545}" type="parTrans" cxnId="{18F9E4A0-3708-42E3-8036-701CD67A74BD}">
      <dgm:prSet/>
      <dgm:spPr/>
      <dgm:t>
        <a:bodyPr/>
        <a:lstStyle/>
        <a:p>
          <a:endParaRPr lang="en-GB"/>
        </a:p>
      </dgm:t>
    </dgm:pt>
    <dgm:pt modelId="{DD287F35-BD0F-4AF5-8752-5D8687147DBE}" type="sibTrans" cxnId="{18F9E4A0-3708-42E3-8036-701CD67A74BD}">
      <dgm:prSet/>
      <dgm:spPr/>
      <dgm:t>
        <a:bodyPr/>
        <a:lstStyle/>
        <a:p>
          <a:endParaRPr lang="en-GB"/>
        </a:p>
      </dgm:t>
    </dgm:pt>
    <dgm:pt modelId="{C2C11404-EFC0-47EA-8728-38F70AC25F9F}" type="pres">
      <dgm:prSet presAssocID="{B6129CDC-ABAB-4616-AA35-EBF8FAF85F52}" presName="linearFlow" presStyleCnt="0">
        <dgm:presLayoutVars>
          <dgm:dir/>
          <dgm:animLvl val="lvl"/>
          <dgm:resizeHandles val="exact"/>
        </dgm:presLayoutVars>
      </dgm:prSet>
      <dgm:spPr/>
    </dgm:pt>
    <dgm:pt modelId="{633A1403-B715-49C1-B460-6298F33F6AD8}" type="pres">
      <dgm:prSet presAssocID="{7DC57BB9-8A8C-4F0D-8230-17F46B832EF5}" presName="composite" presStyleCnt="0"/>
      <dgm:spPr/>
    </dgm:pt>
    <dgm:pt modelId="{E3ADA6ED-E0D7-42C7-9C62-B02732AB925B}" type="pres">
      <dgm:prSet presAssocID="{7DC57BB9-8A8C-4F0D-8230-17F46B832EF5}" presName="parTx" presStyleLbl="node1" presStyleIdx="0" presStyleCnt="3">
        <dgm:presLayoutVars>
          <dgm:chMax val="0"/>
          <dgm:chPref val="0"/>
          <dgm:bulletEnabled val="1"/>
        </dgm:presLayoutVars>
      </dgm:prSet>
      <dgm:spPr/>
    </dgm:pt>
    <dgm:pt modelId="{9023A0D9-564E-4869-A1E5-C216A8443C73}" type="pres">
      <dgm:prSet presAssocID="{7DC57BB9-8A8C-4F0D-8230-17F46B832EF5}" presName="parSh" presStyleLbl="node1" presStyleIdx="0" presStyleCnt="3" custScaleX="115160" custScaleY="161702" custLinFactY="-40421" custLinFactNeighborX="-220" custLinFactNeighborY="-100000"/>
      <dgm:spPr/>
    </dgm:pt>
    <dgm:pt modelId="{0B36D31A-7B0B-4433-9FA7-69F8C7CA5FB3}" type="pres">
      <dgm:prSet presAssocID="{7DC57BB9-8A8C-4F0D-8230-17F46B832EF5}" presName="desTx" presStyleLbl="fgAcc1" presStyleIdx="0" presStyleCnt="3" custScaleY="192888" custLinFactNeighborX="399" custLinFactNeighborY="61995">
        <dgm:presLayoutVars>
          <dgm:bulletEnabled val="1"/>
        </dgm:presLayoutVars>
      </dgm:prSet>
      <dgm:spPr/>
    </dgm:pt>
    <dgm:pt modelId="{6E779A30-CE9E-4469-93E5-BAE7856CFB2A}" type="pres">
      <dgm:prSet presAssocID="{4DBD43E6-224A-4D10-A323-35BC0AFB0111}" presName="sibTrans" presStyleLbl="sibTrans2D1" presStyleIdx="0" presStyleCnt="2"/>
      <dgm:spPr/>
    </dgm:pt>
    <dgm:pt modelId="{1C006E82-C5F1-4897-A5D4-0D7967456847}" type="pres">
      <dgm:prSet presAssocID="{4DBD43E6-224A-4D10-A323-35BC0AFB0111}" presName="connTx" presStyleLbl="sibTrans2D1" presStyleIdx="0" presStyleCnt="2"/>
      <dgm:spPr/>
    </dgm:pt>
    <dgm:pt modelId="{6B7FEA8E-5E72-404F-932C-FD9EDAEA4622}" type="pres">
      <dgm:prSet presAssocID="{5DECDF32-6984-4FFE-A956-405208FFD3A5}" presName="composite" presStyleCnt="0"/>
      <dgm:spPr/>
    </dgm:pt>
    <dgm:pt modelId="{1DD880B4-3BD0-4C0C-81F6-07D49D0220EF}" type="pres">
      <dgm:prSet presAssocID="{5DECDF32-6984-4FFE-A956-405208FFD3A5}" presName="parTx" presStyleLbl="node1" presStyleIdx="0" presStyleCnt="3">
        <dgm:presLayoutVars>
          <dgm:chMax val="0"/>
          <dgm:chPref val="0"/>
          <dgm:bulletEnabled val="1"/>
        </dgm:presLayoutVars>
      </dgm:prSet>
      <dgm:spPr/>
    </dgm:pt>
    <dgm:pt modelId="{520CFF73-9EE5-4D6B-A767-0A145F8D0999}" type="pres">
      <dgm:prSet presAssocID="{5DECDF32-6984-4FFE-A956-405208FFD3A5}" presName="parSh" presStyleLbl="node1" presStyleIdx="1" presStyleCnt="3" custScaleX="115375" custScaleY="161702" custLinFactY="-32252" custLinFactNeighborX="-371" custLinFactNeighborY="-100000"/>
      <dgm:spPr/>
    </dgm:pt>
    <dgm:pt modelId="{BFE22018-3E35-4A23-A330-27410FF796C0}" type="pres">
      <dgm:prSet presAssocID="{5DECDF32-6984-4FFE-A956-405208FFD3A5}" presName="desTx" presStyleLbl="fgAcc1" presStyleIdx="1" presStyleCnt="3" custScaleY="192871" custLinFactNeighborX="680" custLinFactNeighborY="48825">
        <dgm:presLayoutVars>
          <dgm:bulletEnabled val="1"/>
        </dgm:presLayoutVars>
      </dgm:prSet>
      <dgm:spPr/>
    </dgm:pt>
    <dgm:pt modelId="{8FC9E5B4-B49C-4522-A217-CFDEC03F3E21}" type="pres">
      <dgm:prSet presAssocID="{4EFAB724-F7D9-45DB-BA95-57620D39AFD6}" presName="sibTrans" presStyleLbl="sibTrans2D1" presStyleIdx="1" presStyleCnt="2"/>
      <dgm:spPr/>
    </dgm:pt>
    <dgm:pt modelId="{8A6619C0-4050-4139-B95B-4635E843FEB2}" type="pres">
      <dgm:prSet presAssocID="{4EFAB724-F7D9-45DB-BA95-57620D39AFD6}" presName="connTx" presStyleLbl="sibTrans2D1" presStyleIdx="1" presStyleCnt="2"/>
      <dgm:spPr/>
    </dgm:pt>
    <dgm:pt modelId="{2B1C0889-CC82-49D8-A2E4-2FFA5CF76F9E}" type="pres">
      <dgm:prSet presAssocID="{05F53026-7AB4-468A-8AFF-3E7A91ED6438}" presName="composite" presStyleCnt="0"/>
      <dgm:spPr/>
    </dgm:pt>
    <dgm:pt modelId="{D3334528-781D-4B5B-B87E-EBC2B6EF107E}" type="pres">
      <dgm:prSet presAssocID="{05F53026-7AB4-468A-8AFF-3E7A91ED6438}" presName="parTx" presStyleLbl="node1" presStyleIdx="1" presStyleCnt="3">
        <dgm:presLayoutVars>
          <dgm:chMax val="0"/>
          <dgm:chPref val="0"/>
          <dgm:bulletEnabled val="1"/>
        </dgm:presLayoutVars>
      </dgm:prSet>
      <dgm:spPr/>
    </dgm:pt>
    <dgm:pt modelId="{6EDB6DB5-F5F8-48FF-AA38-32E70D4FC089}" type="pres">
      <dgm:prSet presAssocID="{05F53026-7AB4-468A-8AFF-3E7A91ED6438}" presName="parSh" presStyleLbl="node1" presStyleIdx="2" presStyleCnt="3" custScaleX="117337" custScaleY="161702" custLinFactY="-32252" custLinFactNeighborX="180" custLinFactNeighborY="-100000"/>
      <dgm:spPr/>
    </dgm:pt>
    <dgm:pt modelId="{1C633A93-00D5-4BAB-9957-7C85E8D6DAAE}" type="pres">
      <dgm:prSet presAssocID="{05F53026-7AB4-468A-8AFF-3E7A91ED6438}" presName="desTx" presStyleLbl="fgAcc1" presStyleIdx="2" presStyleCnt="3" custScaleY="192834" custLinFactNeighborX="373" custLinFactNeighborY="48771">
        <dgm:presLayoutVars>
          <dgm:bulletEnabled val="1"/>
        </dgm:presLayoutVars>
      </dgm:prSet>
      <dgm:spPr/>
    </dgm:pt>
  </dgm:ptLst>
  <dgm:cxnLst>
    <dgm:cxn modelId="{379DA539-3F72-4434-BF58-03DAF69EA864}" type="presOf" srcId="{4DBD43E6-224A-4D10-A323-35BC0AFB0111}" destId="{1C006E82-C5F1-4897-A5D4-0D7967456847}" srcOrd="1" destOrd="0" presId="urn:microsoft.com/office/officeart/2005/8/layout/process3"/>
    <dgm:cxn modelId="{A84A8A3E-D17F-4E68-A0CC-2280FCF0519C}" type="presOf" srcId="{4EFAB724-F7D9-45DB-BA95-57620D39AFD6}" destId="{8FC9E5B4-B49C-4522-A217-CFDEC03F3E21}" srcOrd="0" destOrd="0" presId="urn:microsoft.com/office/officeart/2005/8/layout/process3"/>
    <dgm:cxn modelId="{25E5F245-5C98-41C9-B054-B8AA0FDCC310}" type="presOf" srcId="{4EFAB724-F7D9-45DB-BA95-57620D39AFD6}" destId="{8A6619C0-4050-4139-B95B-4635E843FEB2}" srcOrd="1" destOrd="0" presId="urn:microsoft.com/office/officeart/2005/8/layout/process3"/>
    <dgm:cxn modelId="{8781265A-EF7A-471B-BBA6-675846DC97C5}" type="presOf" srcId="{5DECDF32-6984-4FFE-A956-405208FFD3A5}" destId="{1DD880B4-3BD0-4C0C-81F6-07D49D0220EF}" srcOrd="0" destOrd="0" presId="urn:microsoft.com/office/officeart/2005/8/layout/process3"/>
    <dgm:cxn modelId="{0E95938B-5B42-4F71-901E-084E631DAB65}" type="presOf" srcId="{7DC57BB9-8A8C-4F0D-8230-17F46B832EF5}" destId="{E3ADA6ED-E0D7-42C7-9C62-B02732AB925B}" srcOrd="0" destOrd="0" presId="urn:microsoft.com/office/officeart/2005/8/layout/process3"/>
    <dgm:cxn modelId="{F1366EA0-D5F4-49B1-A701-71D8075C54FA}" type="presOf" srcId="{05F53026-7AB4-468A-8AFF-3E7A91ED6438}" destId="{D3334528-781D-4B5B-B87E-EBC2B6EF107E}" srcOrd="0" destOrd="0" presId="urn:microsoft.com/office/officeart/2005/8/layout/process3"/>
    <dgm:cxn modelId="{18F9E4A0-3708-42E3-8036-701CD67A74BD}" srcId="{B6129CDC-ABAB-4616-AA35-EBF8FAF85F52}" destId="{05F53026-7AB4-468A-8AFF-3E7A91ED6438}" srcOrd="2" destOrd="0" parTransId="{465B934B-B347-42BB-823D-2796D4F28545}" sibTransId="{DD287F35-BD0F-4AF5-8752-5D8687147DBE}"/>
    <dgm:cxn modelId="{3234D7B7-55BC-49B8-A57B-59B728C69DC5}" srcId="{B6129CDC-ABAB-4616-AA35-EBF8FAF85F52}" destId="{7DC57BB9-8A8C-4F0D-8230-17F46B832EF5}" srcOrd="0" destOrd="0" parTransId="{EA21FCAB-2F3B-4E26-B22B-8D21B2C0795F}" sibTransId="{4DBD43E6-224A-4D10-A323-35BC0AFB0111}"/>
    <dgm:cxn modelId="{012B40BD-E50A-4AC0-9BD3-992F162E07BF}" type="presOf" srcId="{4DBD43E6-224A-4D10-A323-35BC0AFB0111}" destId="{6E779A30-CE9E-4469-93E5-BAE7856CFB2A}" srcOrd="0" destOrd="0" presId="urn:microsoft.com/office/officeart/2005/8/layout/process3"/>
    <dgm:cxn modelId="{D4FB4BE7-EB5E-4E20-BD3A-057CD354A034}" type="presOf" srcId="{7DC57BB9-8A8C-4F0D-8230-17F46B832EF5}" destId="{9023A0D9-564E-4869-A1E5-C216A8443C73}" srcOrd="1" destOrd="0" presId="urn:microsoft.com/office/officeart/2005/8/layout/process3"/>
    <dgm:cxn modelId="{1ED810EA-F25C-451B-83B6-E348400E48CC}" srcId="{B6129CDC-ABAB-4616-AA35-EBF8FAF85F52}" destId="{5DECDF32-6984-4FFE-A956-405208FFD3A5}" srcOrd="1" destOrd="0" parTransId="{1B345982-BCAD-4C02-8A92-8C42F087EFD7}" sibTransId="{4EFAB724-F7D9-45DB-BA95-57620D39AFD6}"/>
    <dgm:cxn modelId="{CD7D2AEB-5565-4E0F-BD6D-03E169260BF9}" type="presOf" srcId="{B6129CDC-ABAB-4616-AA35-EBF8FAF85F52}" destId="{C2C11404-EFC0-47EA-8728-38F70AC25F9F}" srcOrd="0" destOrd="0" presId="urn:microsoft.com/office/officeart/2005/8/layout/process3"/>
    <dgm:cxn modelId="{BAF7CBF2-B3D5-452E-AC1E-1538096283A0}" type="presOf" srcId="{5DECDF32-6984-4FFE-A956-405208FFD3A5}" destId="{520CFF73-9EE5-4D6B-A767-0A145F8D0999}" srcOrd="1" destOrd="0" presId="urn:microsoft.com/office/officeart/2005/8/layout/process3"/>
    <dgm:cxn modelId="{EEC285F7-0CA2-4A55-A1E0-4AE8DDD4C538}" type="presOf" srcId="{05F53026-7AB4-468A-8AFF-3E7A91ED6438}" destId="{6EDB6DB5-F5F8-48FF-AA38-32E70D4FC089}" srcOrd="1" destOrd="0" presId="urn:microsoft.com/office/officeart/2005/8/layout/process3"/>
    <dgm:cxn modelId="{A51E78A8-4A19-4BDB-B882-6E35ADB95B6A}" type="presParOf" srcId="{C2C11404-EFC0-47EA-8728-38F70AC25F9F}" destId="{633A1403-B715-49C1-B460-6298F33F6AD8}" srcOrd="0" destOrd="0" presId="urn:microsoft.com/office/officeart/2005/8/layout/process3"/>
    <dgm:cxn modelId="{5E16E2A8-D6FB-46FD-9BAF-1C51BE1EA4D6}" type="presParOf" srcId="{633A1403-B715-49C1-B460-6298F33F6AD8}" destId="{E3ADA6ED-E0D7-42C7-9C62-B02732AB925B}" srcOrd="0" destOrd="0" presId="urn:microsoft.com/office/officeart/2005/8/layout/process3"/>
    <dgm:cxn modelId="{9F7FA687-7865-43A7-A447-DA6A6949BE3B}" type="presParOf" srcId="{633A1403-B715-49C1-B460-6298F33F6AD8}" destId="{9023A0D9-564E-4869-A1E5-C216A8443C73}" srcOrd="1" destOrd="0" presId="urn:microsoft.com/office/officeart/2005/8/layout/process3"/>
    <dgm:cxn modelId="{ACBB9075-F0BC-4530-9BFC-23B565F77A7E}" type="presParOf" srcId="{633A1403-B715-49C1-B460-6298F33F6AD8}" destId="{0B36D31A-7B0B-4433-9FA7-69F8C7CA5FB3}" srcOrd="2" destOrd="0" presId="urn:microsoft.com/office/officeart/2005/8/layout/process3"/>
    <dgm:cxn modelId="{039F4FAC-FFB0-4428-9702-2AE8410DBE47}" type="presParOf" srcId="{C2C11404-EFC0-47EA-8728-38F70AC25F9F}" destId="{6E779A30-CE9E-4469-93E5-BAE7856CFB2A}" srcOrd="1" destOrd="0" presId="urn:microsoft.com/office/officeart/2005/8/layout/process3"/>
    <dgm:cxn modelId="{8B2929B0-870A-46E2-A755-B77F78E988E6}" type="presParOf" srcId="{6E779A30-CE9E-4469-93E5-BAE7856CFB2A}" destId="{1C006E82-C5F1-4897-A5D4-0D7967456847}" srcOrd="0" destOrd="0" presId="urn:microsoft.com/office/officeart/2005/8/layout/process3"/>
    <dgm:cxn modelId="{C52835DD-33AA-45C2-BE26-CD740C5A0907}" type="presParOf" srcId="{C2C11404-EFC0-47EA-8728-38F70AC25F9F}" destId="{6B7FEA8E-5E72-404F-932C-FD9EDAEA4622}" srcOrd="2" destOrd="0" presId="urn:microsoft.com/office/officeart/2005/8/layout/process3"/>
    <dgm:cxn modelId="{0EBA1D80-5869-407B-9F1E-AB8576F09BFF}" type="presParOf" srcId="{6B7FEA8E-5E72-404F-932C-FD9EDAEA4622}" destId="{1DD880B4-3BD0-4C0C-81F6-07D49D0220EF}" srcOrd="0" destOrd="0" presId="urn:microsoft.com/office/officeart/2005/8/layout/process3"/>
    <dgm:cxn modelId="{4C56FB8C-3302-41FB-AE85-AEAC3E6451B9}" type="presParOf" srcId="{6B7FEA8E-5E72-404F-932C-FD9EDAEA4622}" destId="{520CFF73-9EE5-4D6B-A767-0A145F8D0999}" srcOrd="1" destOrd="0" presId="urn:microsoft.com/office/officeart/2005/8/layout/process3"/>
    <dgm:cxn modelId="{7599A51D-D01B-45A3-89F0-6BD3FDBF0D82}" type="presParOf" srcId="{6B7FEA8E-5E72-404F-932C-FD9EDAEA4622}" destId="{BFE22018-3E35-4A23-A330-27410FF796C0}" srcOrd="2" destOrd="0" presId="urn:microsoft.com/office/officeart/2005/8/layout/process3"/>
    <dgm:cxn modelId="{2644E09B-CF79-4C3B-BDB6-058986C481E1}" type="presParOf" srcId="{C2C11404-EFC0-47EA-8728-38F70AC25F9F}" destId="{8FC9E5B4-B49C-4522-A217-CFDEC03F3E21}" srcOrd="3" destOrd="0" presId="urn:microsoft.com/office/officeart/2005/8/layout/process3"/>
    <dgm:cxn modelId="{C18EA781-C8AC-4FA8-9676-301D769363E6}" type="presParOf" srcId="{8FC9E5B4-B49C-4522-A217-CFDEC03F3E21}" destId="{8A6619C0-4050-4139-B95B-4635E843FEB2}" srcOrd="0" destOrd="0" presId="urn:microsoft.com/office/officeart/2005/8/layout/process3"/>
    <dgm:cxn modelId="{AA399AAB-585B-4589-B2E5-E2552A55D631}" type="presParOf" srcId="{C2C11404-EFC0-47EA-8728-38F70AC25F9F}" destId="{2B1C0889-CC82-49D8-A2E4-2FFA5CF76F9E}" srcOrd="4" destOrd="0" presId="urn:microsoft.com/office/officeart/2005/8/layout/process3"/>
    <dgm:cxn modelId="{489A33C5-A742-46D0-BD17-92A4EE834E24}" type="presParOf" srcId="{2B1C0889-CC82-49D8-A2E4-2FFA5CF76F9E}" destId="{D3334528-781D-4B5B-B87E-EBC2B6EF107E}" srcOrd="0" destOrd="0" presId="urn:microsoft.com/office/officeart/2005/8/layout/process3"/>
    <dgm:cxn modelId="{8E5EFC3C-54A7-490A-91CF-4AFF40104EC4}" type="presParOf" srcId="{2B1C0889-CC82-49D8-A2E4-2FFA5CF76F9E}" destId="{6EDB6DB5-F5F8-48FF-AA38-32E70D4FC089}" srcOrd="1" destOrd="0" presId="urn:microsoft.com/office/officeart/2005/8/layout/process3"/>
    <dgm:cxn modelId="{099042C9-1C15-425E-B895-C7A5D6D290C3}" type="presParOf" srcId="{2B1C0889-CC82-49D8-A2E4-2FFA5CF76F9E}" destId="{1C633A93-00D5-4BAB-9957-7C85E8D6DAAE}" srcOrd="2" destOrd="0" presId="urn:microsoft.com/office/officeart/2005/8/layout/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23A0D9-564E-4869-A1E5-C216A8443C73}">
      <dsp:nvSpPr>
        <dsp:cNvPr id="0" name=""/>
        <dsp:cNvSpPr/>
      </dsp:nvSpPr>
      <dsp:spPr>
        <a:xfrm>
          <a:off x="5005" y="0"/>
          <a:ext cx="3774959" cy="4470736"/>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7584" tIns="227584" rIns="227584" bIns="121920" numCol="1" spcCol="1270" anchor="t" anchorCtr="0">
          <a:noAutofit/>
        </a:bodyPr>
        <a:lstStyle/>
        <a:p>
          <a:pPr marL="0" lvl="0" indent="0" algn="l" defTabSz="1422400">
            <a:lnSpc>
              <a:spcPct val="90000"/>
            </a:lnSpc>
            <a:spcBef>
              <a:spcPct val="0"/>
            </a:spcBef>
            <a:spcAft>
              <a:spcPct val="35000"/>
            </a:spcAft>
            <a:buNone/>
          </a:pPr>
          <a:r>
            <a:rPr lang="nl-BE" sz="3200" kern="1200" dirty="0">
              <a:solidFill>
                <a:schemeClr val="bg1"/>
              </a:solidFill>
            </a:rPr>
            <a:t>Data </a:t>
          </a:r>
          <a:r>
            <a:rPr lang="nl-BE" sz="3200" kern="1200" dirty="0" err="1">
              <a:solidFill>
                <a:schemeClr val="bg1"/>
              </a:solidFill>
            </a:rPr>
            <a:t>collection</a:t>
          </a:r>
          <a:endParaRPr lang="en-GB" sz="3200" kern="1200" dirty="0"/>
        </a:p>
      </dsp:txBody>
      <dsp:txXfrm>
        <a:off x="5005" y="0"/>
        <a:ext cx="3774959" cy="2120244"/>
      </dsp:txXfrm>
    </dsp:sp>
    <dsp:sp modelId="{0B36D31A-7B0B-4433-9FA7-69F8C7CA5FB3}">
      <dsp:nvSpPr>
        <dsp:cNvPr id="0" name=""/>
        <dsp:cNvSpPr/>
      </dsp:nvSpPr>
      <dsp:spPr>
        <a:xfrm>
          <a:off x="945169" y="1423776"/>
          <a:ext cx="3278012" cy="7110623"/>
        </a:xfrm>
        <a:prstGeom prst="roundRect">
          <a:avLst>
            <a:gd name="adj" fmla="val 10000"/>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E779A30-CE9E-4469-93E5-BAE7856CFB2A}">
      <dsp:nvSpPr>
        <dsp:cNvPr id="0" name=""/>
        <dsp:cNvSpPr/>
      </dsp:nvSpPr>
      <dsp:spPr>
        <a:xfrm>
          <a:off x="4213543" y="652057"/>
          <a:ext cx="919187" cy="816130"/>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44650">
            <a:lnSpc>
              <a:spcPct val="90000"/>
            </a:lnSpc>
            <a:spcBef>
              <a:spcPct val="0"/>
            </a:spcBef>
            <a:spcAft>
              <a:spcPct val="35000"/>
            </a:spcAft>
            <a:buNone/>
          </a:pPr>
          <a:endParaRPr lang="en-GB" sz="3700" kern="1200"/>
        </a:p>
      </dsp:txBody>
      <dsp:txXfrm>
        <a:off x="4213543" y="815283"/>
        <a:ext cx="674348" cy="489678"/>
      </dsp:txXfrm>
    </dsp:sp>
    <dsp:sp modelId="{520CFF73-9EE5-4D6B-A767-0A145F8D0999}">
      <dsp:nvSpPr>
        <dsp:cNvPr id="0" name=""/>
        <dsp:cNvSpPr/>
      </dsp:nvSpPr>
      <dsp:spPr>
        <a:xfrm>
          <a:off x="5514281" y="0"/>
          <a:ext cx="3782007" cy="4470736"/>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7584" tIns="227584" rIns="227584" bIns="121920" numCol="1" spcCol="1270" anchor="t" anchorCtr="0">
          <a:noAutofit/>
        </a:bodyPr>
        <a:lstStyle/>
        <a:p>
          <a:pPr marL="0" lvl="0" indent="0" algn="l" defTabSz="1422400">
            <a:lnSpc>
              <a:spcPct val="90000"/>
            </a:lnSpc>
            <a:spcBef>
              <a:spcPct val="0"/>
            </a:spcBef>
            <a:spcAft>
              <a:spcPct val="35000"/>
            </a:spcAft>
            <a:buNone/>
          </a:pPr>
          <a:r>
            <a:rPr lang="nl-BE" sz="3200" kern="1200" dirty="0">
              <a:solidFill>
                <a:schemeClr val="bg1"/>
              </a:solidFill>
            </a:rPr>
            <a:t>Data processing</a:t>
          </a:r>
          <a:endParaRPr lang="en-GB" sz="3200" kern="1200" dirty="0"/>
        </a:p>
      </dsp:txBody>
      <dsp:txXfrm>
        <a:off x="5514281" y="0"/>
        <a:ext cx="3782007" cy="2120244"/>
      </dsp:txXfrm>
    </dsp:sp>
    <dsp:sp modelId="{BFE22018-3E35-4A23-A330-27410FF796C0}">
      <dsp:nvSpPr>
        <dsp:cNvPr id="0" name=""/>
        <dsp:cNvSpPr/>
      </dsp:nvSpPr>
      <dsp:spPr>
        <a:xfrm>
          <a:off x="6472130" y="1424403"/>
          <a:ext cx="3278012" cy="7109996"/>
        </a:xfrm>
        <a:prstGeom prst="roundRect">
          <a:avLst>
            <a:gd name="adj" fmla="val 10000"/>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FC9E5B4-B49C-4522-A217-CFDEC03F3E21}">
      <dsp:nvSpPr>
        <dsp:cNvPr id="0" name=""/>
        <dsp:cNvSpPr/>
      </dsp:nvSpPr>
      <dsp:spPr>
        <a:xfrm>
          <a:off x="9734739" y="652057"/>
          <a:ext cx="929516" cy="816130"/>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44650">
            <a:lnSpc>
              <a:spcPct val="90000"/>
            </a:lnSpc>
            <a:spcBef>
              <a:spcPct val="0"/>
            </a:spcBef>
            <a:spcAft>
              <a:spcPct val="35000"/>
            </a:spcAft>
            <a:buNone/>
          </a:pPr>
          <a:endParaRPr lang="en-GB" sz="3700" kern="1200"/>
        </a:p>
      </dsp:txBody>
      <dsp:txXfrm>
        <a:off x="9734739" y="815283"/>
        <a:ext cx="684677" cy="489678"/>
      </dsp:txXfrm>
    </dsp:sp>
    <dsp:sp modelId="{6EDB6DB5-F5F8-48FF-AA38-32E70D4FC089}">
      <dsp:nvSpPr>
        <dsp:cNvPr id="0" name=""/>
        <dsp:cNvSpPr/>
      </dsp:nvSpPr>
      <dsp:spPr>
        <a:xfrm>
          <a:off x="11050092" y="0"/>
          <a:ext cx="3846321" cy="4470736"/>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7584" tIns="227584" rIns="227584" bIns="121920" numCol="1" spcCol="1270" anchor="t" anchorCtr="0">
          <a:noAutofit/>
        </a:bodyPr>
        <a:lstStyle/>
        <a:p>
          <a:pPr marL="0" lvl="0" indent="0" algn="l" defTabSz="1422400">
            <a:lnSpc>
              <a:spcPct val="90000"/>
            </a:lnSpc>
            <a:spcBef>
              <a:spcPct val="0"/>
            </a:spcBef>
            <a:spcAft>
              <a:spcPct val="35000"/>
            </a:spcAft>
            <a:buNone/>
          </a:pPr>
          <a:r>
            <a:rPr lang="en-GB" sz="3200" kern="1200" dirty="0"/>
            <a:t>Controlling the TDA assumptions</a:t>
          </a:r>
        </a:p>
      </dsp:txBody>
      <dsp:txXfrm>
        <a:off x="11050092" y="0"/>
        <a:ext cx="3846321" cy="2120244"/>
      </dsp:txXfrm>
    </dsp:sp>
    <dsp:sp modelId="{1C633A93-00D5-4BAB-9957-7C85E8D6DAAE}">
      <dsp:nvSpPr>
        <dsp:cNvPr id="0" name=""/>
        <dsp:cNvSpPr/>
      </dsp:nvSpPr>
      <dsp:spPr>
        <a:xfrm>
          <a:off x="12011963" y="1425767"/>
          <a:ext cx="3278012" cy="7108632"/>
        </a:xfrm>
        <a:prstGeom prst="roundRect">
          <a:avLst>
            <a:gd name="adj" fmla="val 10000"/>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6680C0C-85DF-417F-8238-DB0D15743621}" type="datetimeFigureOut">
              <a:rPr lang="en-GB" smtClean="0"/>
              <a:t>23/06/2024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39A0A48-EDB1-4AFE-B1B7-10CE2A416496}" type="slidenum">
              <a:rPr lang="en-GB" smtClean="0"/>
              <a:t>‹#›</a:t>
            </a:fld>
            <a:endParaRPr lang="en-GB"/>
          </a:p>
        </p:txBody>
      </p:sp>
    </p:spTree>
    <p:extLst>
      <p:ext uri="{BB962C8B-B14F-4D97-AF65-F5344CB8AC3E}">
        <p14:creationId xmlns:p14="http://schemas.microsoft.com/office/powerpoint/2010/main" val="3262018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algn="just">
              <a:lnSpc>
                <a:spcPct val="107000"/>
              </a:lnSpc>
              <a:spcAft>
                <a:spcPts val="800"/>
              </a:spcAft>
            </a:pPr>
            <a:r>
              <a:rPr lang="en-GB" sz="1800" dirty="0">
                <a:effectLst/>
                <a:latin typeface="Aptos" panose="020B0004020202020204" pitchFamily="34" charset="0"/>
                <a:ea typeface="Aptos" panose="020B0004020202020204" pitchFamily="34" charset="0"/>
                <a:cs typeface="Arial" panose="020B0604020202020204" pitchFamily="34" charset="0"/>
              </a:rPr>
              <a:t>Good afternoon everyone, I am Wout and as you all know I am here today to present to you my master’s dissertation. I will start by first giving a quick introduction into the subject matter and defining the aim of this research, followed by a summary of the used materials and methods after which I will present to you the obtained results and finish off with the overall conclusion.</a:t>
            </a:r>
            <a:endParaRPr lang="nl-NL" sz="1800" dirty="0">
              <a:effectLst/>
              <a:latin typeface="Aptos" panose="020B0004020202020204" pitchFamily="34" charset="0"/>
              <a:ea typeface="Aptos" panose="020B0004020202020204" pitchFamily="34" charset="0"/>
              <a:cs typeface="Arial" panose="020B0604020202020204" pitchFamily="34" charset="0"/>
            </a:endParaRPr>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1</a:t>
            </a:fld>
            <a:endParaRPr lang="en-GB"/>
          </a:p>
        </p:txBody>
      </p:sp>
    </p:spTree>
    <p:extLst>
      <p:ext uri="{BB962C8B-B14F-4D97-AF65-F5344CB8AC3E}">
        <p14:creationId xmlns:p14="http://schemas.microsoft.com/office/powerpoint/2010/main" val="13187324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algn="just">
              <a:lnSpc>
                <a:spcPct val="107000"/>
              </a:lnSpc>
              <a:spcAft>
                <a:spcPts val="800"/>
              </a:spcAft>
            </a:pPr>
            <a:r>
              <a:rPr lang="en-GB" sz="1800" dirty="0">
                <a:effectLst/>
                <a:latin typeface="Aptos" panose="020B0004020202020204" pitchFamily="34" charset="0"/>
                <a:ea typeface="Aptos" panose="020B0004020202020204" pitchFamily="34" charset="0"/>
                <a:cs typeface="Arial" panose="020B0604020202020204" pitchFamily="34" charset="0"/>
              </a:rPr>
              <a:t>With that we come to the actual results, all of which presented here were generated with X!Tandem, and we’ll first take a look at the database construction methods.</a:t>
            </a:r>
            <a:endParaRPr lang="nl-NL" sz="1800" dirty="0">
              <a:effectLst/>
              <a:latin typeface="Aptos" panose="020B0004020202020204" pitchFamily="34" charset="0"/>
              <a:ea typeface="Aptos" panose="020B0004020202020204" pitchFamily="34" charset="0"/>
              <a:cs typeface="Arial" panose="020B0604020202020204" pitchFamily="34" charset="0"/>
            </a:endParaRPr>
          </a:p>
          <a:p>
            <a:pPr algn="just">
              <a:lnSpc>
                <a:spcPct val="107000"/>
              </a:lnSpc>
              <a:spcAft>
                <a:spcPts val="800"/>
              </a:spcAft>
            </a:pPr>
            <a:r>
              <a:rPr lang="en-GB" sz="1800" dirty="0">
                <a:effectLst/>
                <a:latin typeface="Aptos" panose="020B0004020202020204" pitchFamily="34" charset="0"/>
                <a:ea typeface="Aptos" panose="020B0004020202020204" pitchFamily="34" charset="0"/>
                <a:cs typeface="Arial" panose="020B0604020202020204" pitchFamily="34" charset="0"/>
              </a:rPr>
              <a:t>Here we see a score distribution histogram and P-P plot of the matched metagenome database alongside a table of results for all database types. The identification rates are the highest for the metagenome databases and diminish towards to the unrestricted reference database. We see similar score distributions right here, which was the case for all databases, indicating fulfilment of  the first assumption. To control fulfilment of the second TDA assumption we have introduced the Slope Deviation Ratio (SDR) which is the quotient of the pi-zero line in red (expected fraction of incorrect targets) over the observed fraction of incorrect targets (in blue). If this value is 1, we obtain a reliable FDR estimation, if it is smaller than 1, we underestimate the FDR and if it is bigger we overestimate the FDR. We observe that the SDR is lower in the metagenome databases and grows larger in the reference databases, but it never reaches a value close to 1. So, the second target-decoy assumption is never fulfilled.</a:t>
            </a:r>
            <a:endParaRPr lang="nl-NL" sz="1800" dirty="0">
              <a:effectLst/>
              <a:latin typeface="Aptos" panose="020B0004020202020204" pitchFamily="34" charset="0"/>
              <a:ea typeface="Aptos" panose="020B0004020202020204" pitchFamily="34" charset="0"/>
              <a:cs typeface="Arial" panose="020B0604020202020204" pitchFamily="34" charset="0"/>
            </a:endParaRPr>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10</a:t>
            </a:fld>
            <a:endParaRPr lang="en-GB"/>
          </a:p>
        </p:txBody>
      </p:sp>
    </p:spTree>
    <p:extLst>
      <p:ext uri="{BB962C8B-B14F-4D97-AF65-F5344CB8AC3E}">
        <p14:creationId xmlns:p14="http://schemas.microsoft.com/office/powerpoint/2010/main" val="6916650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algn="just">
              <a:lnSpc>
                <a:spcPct val="107000"/>
              </a:lnSpc>
              <a:spcAft>
                <a:spcPts val="800"/>
              </a:spcAft>
            </a:pPr>
            <a:r>
              <a:rPr lang="en-GB" sz="1800" dirty="0">
                <a:effectLst/>
                <a:latin typeface="Aptos" panose="020B0004020202020204" pitchFamily="34" charset="0"/>
                <a:ea typeface="Aptos" panose="020B0004020202020204" pitchFamily="34" charset="0"/>
                <a:cs typeface="Arial" panose="020B0604020202020204" pitchFamily="34" charset="0"/>
              </a:rPr>
              <a:t>That brings us to the database reduction methods which aim to ameliorate the identification rate. Here we see the results of one sample where I compare the results of a normal search (top) with the results of a two-step search (bottom). We can clearly see that the two-step approach does what it aims to do and clearly increases the identification rate. At the same time it also clearly instigates violation of both the first and the second TDA assumption, shown in the dissimilar score distributions and the SDR dropping from 0.61 to 0.02, respectively.</a:t>
            </a:r>
            <a:endParaRPr lang="nl-NL" sz="1800" dirty="0">
              <a:effectLst/>
              <a:latin typeface="Aptos" panose="020B0004020202020204" pitchFamily="34" charset="0"/>
              <a:ea typeface="Aptos" panose="020B0004020202020204" pitchFamily="34" charset="0"/>
              <a:cs typeface="Arial" panose="020B0604020202020204" pitchFamily="34" charset="0"/>
            </a:endParaRPr>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11</a:t>
            </a:fld>
            <a:endParaRPr lang="en-GB"/>
          </a:p>
        </p:txBody>
      </p:sp>
    </p:spTree>
    <p:extLst>
      <p:ext uri="{BB962C8B-B14F-4D97-AF65-F5344CB8AC3E}">
        <p14:creationId xmlns:p14="http://schemas.microsoft.com/office/powerpoint/2010/main" val="8737144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algn="just">
              <a:lnSpc>
                <a:spcPct val="107000"/>
              </a:lnSpc>
              <a:spcAft>
                <a:spcPts val="800"/>
              </a:spcAft>
            </a:pPr>
            <a:r>
              <a:rPr lang="en-GB" sz="1800" dirty="0">
                <a:effectLst/>
                <a:latin typeface="Aptos" panose="020B0004020202020204" pitchFamily="34" charset="0"/>
                <a:ea typeface="Aptos" panose="020B0004020202020204" pitchFamily="34" charset="0"/>
                <a:cs typeface="Arial" panose="020B0604020202020204" pitchFamily="34" charset="0"/>
              </a:rPr>
              <a:t>We then arrive at the results of the database sectioning method where we clearly see that as the number of sections rises we obtain better and better adherence to the TDA assumptions. The score distributions of the targets and decoys are always very similar and the SDR grows from 0.17 to 0.51. This indicates that the database sectioning method is best applied with a higher number of sections.</a:t>
            </a:r>
          </a:p>
          <a:p>
            <a:pPr algn="just">
              <a:lnSpc>
                <a:spcPct val="107000"/>
              </a:lnSpc>
              <a:spcAft>
                <a:spcPts val="800"/>
              </a:spcAft>
            </a:pPr>
            <a:endParaRPr lang="en-GB" sz="1800" dirty="0">
              <a:effectLst/>
              <a:latin typeface="Aptos" panose="020B0004020202020204" pitchFamily="34" charset="0"/>
              <a:ea typeface="Aptos" panose="020B0004020202020204" pitchFamily="34" charset="0"/>
              <a:cs typeface="Arial" panose="020B0604020202020204" pitchFamily="34" charset="0"/>
            </a:endParaRPr>
          </a:p>
          <a:p>
            <a:pPr marL="0" marR="0" lvl="0" indent="0" algn="just" defTabSz="914400" rtl="0" eaLnBrk="1" fontAlgn="auto" latinLnBrk="0" hangingPunct="1">
              <a:lnSpc>
                <a:spcPct val="107000"/>
              </a:lnSpc>
              <a:spcBef>
                <a:spcPts val="0"/>
              </a:spcBef>
              <a:spcAft>
                <a:spcPts val="800"/>
              </a:spcAft>
              <a:buClrTx/>
              <a:buSzTx/>
              <a:buFontTx/>
              <a:buNone/>
              <a:tabLst/>
              <a:defRPr/>
            </a:pPr>
            <a:r>
              <a:rPr lang="en-GB" sz="1800" dirty="0">
                <a:effectLst/>
                <a:latin typeface="Aptos" panose="020B0004020202020204" pitchFamily="34" charset="0"/>
                <a:ea typeface="Aptos" panose="020B0004020202020204" pitchFamily="34" charset="0"/>
                <a:cs typeface="Arial" panose="020B0604020202020204" pitchFamily="34" charset="0"/>
              </a:rPr>
              <a:t>Although, here I have to make a note. In my master’s dissertation I wrote that this database sectioning method increases the identification rate, unfortunately this is not the case in these results. When compared with the results from the normal search, the identification rate actually stays the same, and the second TDA assumption is adhered to less with the database sectioning. Indicating no reason to use this method based of these results. Although this may also be attributable to an incorrect implementation of the method. Since there was no program or code provided with the original paper to perform this method I wrote the code myself which could contain an error, although I double checked this and was unable to locate an error.</a:t>
            </a:r>
            <a:endParaRPr lang="nl-NL" sz="1800" dirty="0">
              <a:effectLst/>
              <a:latin typeface="Aptos" panose="020B0004020202020204" pitchFamily="34" charset="0"/>
              <a:ea typeface="Aptos" panose="020B0004020202020204" pitchFamily="34" charset="0"/>
              <a:cs typeface="Arial" panose="020B0604020202020204" pitchFamily="34" charset="0"/>
            </a:endParaRPr>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12</a:t>
            </a:fld>
            <a:endParaRPr lang="en-GB"/>
          </a:p>
        </p:txBody>
      </p:sp>
    </p:spTree>
    <p:extLst>
      <p:ext uri="{BB962C8B-B14F-4D97-AF65-F5344CB8AC3E}">
        <p14:creationId xmlns:p14="http://schemas.microsoft.com/office/powerpoint/2010/main" val="13979151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algn="just">
              <a:lnSpc>
                <a:spcPct val="107000"/>
              </a:lnSpc>
              <a:spcAft>
                <a:spcPts val="800"/>
              </a:spcAft>
            </a:pPr>
            <a:r>
              <a:rPr lang="en-GB" sz="1800" dirty="0">
                <a:effectLst/>
                <a:latin typeface="Aptos" panose="020B0004020202020204" pitchFamily="34" charset="0"/>
                <a:ea typeface="Aptos" panose="020B0004020202020204" pitchFamily="34" charset="0"/>
                <a:cs typeface="Arial" panose="020B0604020202020204" pitchFamily="34" charset="0"/>
              </a:rPr>
              <a:t>With that I want to come to the general conclusion which is fourfold. First, from the assessment of the database construction methods we obtained the most adherence to the TDA assumptions from the unrestricted reference database. The database with the lowest identification rate at least seems to be able to most accurately estimate the FDR. </a:t>
            </a:r>
            <a:endParaRPr lang="nl-NL" sz="1800" dirty="0">
              <a:effectLst/>
              <a:latin typeface="Aptos" panose="020B0004020202020204" pitchFamily="34" charset="0"/>
              <a:ea typeface="Aptos" panose="020B0004020202020204" pitchFamily="34" charset="0"/>
              <a:cs typeface="Arial" panose="020B0604020202020204" pitchFamily="34" charset="0"/>
            </a:endParaRPr>
          </a:p>
          <a:p>
            <a:pPr algn="just">
              <a:lnSpc>
                <a:spcPct val="107000"/>
              </a:lnSpc>
              <a:spcAft>
                <a:spcPts val="800"/>
              </a:spcAft>
            </a:pPr>
            <a:r>
              <a:rPr lang="en-GB" sz="1800" dirty="0">
                <a:effectLst/>
                <a:latin typeface="Aptos" panose="020B0004020202020204" pitchFamily="34" charset="0"/>
                <a:ea typeface="Aptos" panose="020B0004020202020204" pitchFamily="34" charset="0"/>
                <a:cs typeface="Arial" panose="020B0604020202020204" pitchFamily="34" charset="0"/>
              </a:rPr>
              <a:t>Second, while database reduction methods (at least the two-step search) can increase the identification rate, in doing so they also induce violations of the TDA assumptions. These extra identifications might not be very reliable, causing these methods to be questionable.</a:t>
            </a:r>
            <a:endParaRPr lang="nl-NL" sz="1800" dirty="0">
              <a:effectLst/>
              <a:latin typeface="Aptos" panose="020B0004020202020204" pitchFamily="34" charset="0"/>
              <a:ea typeface="Aptos" panose="020B0004020202020204" pitchFamily="34" charset="0"/>
              <a:cs typeface="Arial" panose="020B0604020202020204" pitchFamily="34" charset="0"/>
            </a:endParaRPr>
          </a:p>
          <a:p>
            <a:pPr algn="just">
              <a:lnSpc>
                <a:spcPct val="107000"/>
              </a:lnSpc>
              <a:spcAft>
                <a:spcPts val="800"/>
              </a:spcAft>
            </a:pPr>
            <a:r>
              <a:rPr lang="en-GB" sz="1800" dirty="0">
                <a:effectLst/>
                <a:latin typeface="Aptos" panose="020B0004020202020204" pitchFamily="34" charset="0"/>
                <a:ea typeface="Aptos" panose="020B0004020202020204" pitchFamily="34" charset="0"/>
                <a:cs typeface="Arial" panose="020B0604020202020204" pitchFamily="34" charset="0"/>
              </a:rPr>
              <a:t>Third, the database sectioning method is really cumbersome to perform and does not show any promising results, making this method not recommendable.</a:t>
            </a:r>
            <a:endParaRPr lang="nl-NL" sz="1800" dirty="0">
              <a:effectLst/>
              <a:latin typeface="Aptos" panose="020B0004020202020204" pitchFamily="34" charset="0"/>
              <a:ea typeface="Aptos" panose="020B0004020202020204" pitchFamily="34" charset="0"/>
              <a:cs typeface="Arial" panose="020B0604020202020204" pitchFamily="34" charset="0"/>
            </a:endParaRPr>
          </a:p>
          <a:p>
            <a:pPr algn="just">
              <a:lnSpc>
                <a:spcPct val="107000"/>
              </a:lnSpc>
              <a:spcAft>
                <a:spcPts val="800"/>
              </a:spcAft>
            </a:pPr>
            <a:r>
              <a:rPr lang="en-GB" sz="1800" dirty="0">
                <a:effectLst/>
                <a:latin typeface="Aptos" panose="020B0004020202020204" pitchFamily="34" charset="0"/>
                <a:ea typeface="Aptos" panose="020B0004020202020204" pitchFamily="34" charset="0"/>
                <a:cs typeface="Arial" panose="020B0604020202020204" pitchFamily="34" charset="0"/>
              </a:rPr>
              <a:t>Lastly, I am convinced that a standard framework that can be used to examine the validity of the TDA assumptions could greatly benefit the field. In this way, all researchers could quickly examine whether their FDR estimation is reliable or not which could counter a lot of false identifications.</a:t>
            </a:r>
            <a:endParaRPr lang="nl-NL" sz="1800" dirty="0">
              <a:effectLst/>
              <a:latin typeface="Aptos" panose="020B0004020202020204" pitchFamily="34" charset="0"/>
              <a:ea typeface="Aptos" panose="020B0004020202020204" pitchFamily="34" charset="0"/>
              <a:cs typeface="Arial" panose="020B0604020202020204" pitchFamily="34" charset="0"/>
            </a:endParaRPr>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13</a:t>
            </a:fld>
            <a:endParaRPr lang="en-GB"/>
          </a:p>
        </p:txBody>
      </p:sp>
    </p:spTree>
    <p:extLst>
      <p:ext uri="{BB962C8B-B14F-4D97-AF65-F5344CB8AC3E}">
        <p14:creationId xmlns:p14="http://schemas.microsoft.com/office/powerpoint/2010/main" val="34015991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algn="just">
              <a:lnSpc>
                <a:spcPct val="107000"/>
              </a:lnSpc>
              <a:spcAft>
                <a:spcPts val="800"/>
              </a:spcAft>
            </a:pPr>
            <a:r>
              <a:rPr lang="en-GB" sz="1800" dirty="0">
                <a:effectLst/>
                <a:latin typeface="Aptos" panose="020B0004020202020204" pitchFamily="34" charset="0"/>
                <a:ea typeface="Aptos" panose="020B0004020202020204" pitchFamily="34" charset="0"/>
                <a:cs typeface="Arial" panose="020B0604020202020204" pitchFamily="34" charset="0"/>
              </a:rPr>
              <a:t>In this way this could be a contribution to the field by making sure future studies obtain more reliable findings. The different fields in which metaproteomics is present could then better study the functional activities of microbial communities which in turn could benefit human health, environmental science and agriculture which would create the societal impact.</a:t>
            </a:r>
            <a:endParaRPr lang="nl-NL" sz="1800" dirty="0">
              <a:effectLst/>
              <a:latin typeface="Aptos" panose="020B0004020202020204" pitchFamily="34" charset="0"/>
              <a:ea typeface="Aptos" panose="020B0004020202020204" pitchFamily="34" charset="0"/>
              <a:cs typeface="Arial" panose="020B0604020202020204" pitchFamily="34" charset="0"/>
            </a:endParaRPr>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14</a:t>
            </a:fld>
            <a:endParaRPr lang="en-GB"/>
          </a:p>
        </p:txBody>
      </p:sp>
    </p:spTree>
    <p:extLst>
      <p:ext uri="{BB962C8B-B14F-4D97-AF65-F5344CB8AC3E}">
        <p14:creationId xmlns:p14="http://schemas.microsoft.com/office/powerpoint/2010/main" val="41842784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algn="just">
              <a:lnSpc>
                <a:spcPct val="107000"/>
              </a:lnSpc>
              <a:spcAft>
                <a:spcPts val="800"/>
              </a:spcAft>
            </a:pPr>
            <a:r>
              <a:rPr lang="en-GB" sz="1800" dirty="0">
                <a:effectLst/>
                <a:latin typeface="Aptos" panose="020B0004020202020204" pitchFamily="34" charset="0"/>
                <a:ea typeface="Aptos" panose="020B0004020202020204" pitchFamily="34" charset="0"/>
                <a:cs typeface="Arial" panose="020B0604020202020204" pitchFamily="34" charset="0"/>
              </a:rPr>
              <a:t>With that being said, I want to thank you for your attention and if there are any more questions, I will be glad to answer them.</a:t>
            </a:r>
            <a:endParaRPr lang="nl-NL" sz="1800" dirty="0">
              <a:effectLst/>
              <a:latin typeface="Aptos" panose="020B0004020202020204" pitchFamily="34" charset="0"/>
              <a:ea typeface="Aptos" panose="020B0004020202020204" pitchFamily="34" charset="0"/>
              <a:cs typeface="Arial" panose="020B0604020202020204" pitchFamily="34" charset="0"/>
            </a:endParaRPr>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15</a:t>
            </a:fld>
            <a:endParaRPr lang="en-GB"/>
          </a:p>
        </p:txBody>
      </p:sp>
    </p:spTree>
    <p:extLst>
      <p:ext uri="{BB962C8B-B14F-4D97-AF65-F5344CB8AC3E}">
        <p14:creationId xmlns:p14="http://schemas.microsoft.com/office/powerpoint/2010/main" val="36597186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GB"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17</a:t>
            </a:fld>
            <a:endParaRPr lang="en-GB"/>
          </a:p>
        </p:txBody>
      </p:sp>
    </p:spTree>
    <p:extLst>
      <p:ext uri="{BB962C8B-B14F-4D97-AF65-F5344CB8AC3E}">
        <p14:creationId xmlns:p14="http://schemas.microsoft.com/office/powerpoint/2010/main" val="5204139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GB"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18</a:t>
            </a:fld>
            <a:endParaRPr lang="en-GB"/>
          </a:p>
        </p:txBody>
      </p:sp>
    </p:spTree>
    <p:extLst>
      <p:ext uri="{BB962C8B-B14F-4D97-AF65-F5344CB8AC3E}">
        <p14:creationId xmlns:p14="http://schemas.microsoft.com/office/powerpoint/2010/main" val="39998811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GB"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19</a:t>
            </a:fld>
            <a:endParaRPr lang="en-GB"/>
          </a:p>
        </p:txBody>
      </p:sp>
    </p:spTree>
    <p:extLst>
      <p:ext uri="{BB962C8B-B14F-4D97-AF65-F5344CB8AC3E}">
        <p14:creationId xmlns:p14="http://schemas.microsoft.com/office/powerpoint/2010/main" val="33269905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GB"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20</a:t>
            </a:fld>
            <a:endParaRPr lang="en-GB"/>
          </a:p>
        </p:txBody>
      </p:sp>
    </p:spTree>
    <p:extLst>
      <p:ext uri="{BB962C8B-B14F-4D97-AF65-F5344CB8AC3E}">
        <p14:creationId xmlns:p14="http://schemas.microsoft.com/office/powerpoint/2010/main" val="14957575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algn="just">
              <a:lnSpc>
                <a:spcPct val="107000"/>
              </a:lnSpc>
              <a:spcAft>
                <a:spcPts val="800"/>
              </a:spcAft>
            </a:pPr>
            <a:r>
              <a:rPr lang="en-GB" sz="1800" dirty="0">
                <a:effectLst/>
                <a:latin typeface="Aptos" panose="020B0004020202020204" pitchFamily="34" charset="0"/>
                <a:ea typeface="Aptos" panose="020B0004020202020204" pitchFamily="34" charset="0"/>
                <a:cs typeface="Arial" panose="020B0604020202020204" pitchFamily="34" charset="0"/>
              </a:rPr>
              <a:t>Metaproteomics is the study of proteins, and thus the functional aspects, of microbial communities. These can be found in many places such as the human gut, the ocean or soil and the field therefore has many applications in fields such as human health, environmental science and the agricultural sector.</a:t>
            </a:r>
            <a:endParaRPr lang="nl-NL" sz="1800" dirty="0">
              <a:effectLst/>
              <a:latin typeface="Aptos" panose="020B0004020202020204" pitchFamily="34" charset="0"/>
              <a:ea typeface="Aptos" panose="020B0004020202020204" pitchFamily="34" charset="0"/>
              <a:cs typeface="Arial" panose="020B0604020202020204" pitchFamily="34" charset="0"/>
            </a:endParaRPr>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2</a:t>
            </a:fld>
            <a:endParaRPr lang="en-GB"/>
          </a:p>
        </p:txBody>
      </p:sp>
    </p:spTree>
    <p:extLst>
      <p:ext uri="{BB962C8B-B14F-4D97-AF65-F5344CB8AC3E}">
        <p14:creationId xmlns:p14="http://schemas.microsoft.com/office/powerpoint/2010/main" val="23882596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GB"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21</a:t>
            </a:fld>
            <a:endParaRPr lang="en-GB"/>
          </a:p>
        </p:txBody>
      </p:sp>
    </p:spTree>
    <p:extLst>
      <p:ext uri="{BB962C8B-B14F-4D97-AF65-F5344CB8AC3E}">
        <p14:creationId xmlns:p14="http://schemas.microsoft.com/office/powerpoint/2010/main" val="188769447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GB" dirty="0"/>
              <a:t>Sage normal search vs two-step</a:t>
            </a:r>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22</a:t>
            </a:fld>
            <a:endParaRPr lang="en-GB"/>
          </a:p>
        </p:txBody>
      </p:sp>
    </p:spTree>
    <p:extLst>
      <p:ext uri="{BB962C8B-B14F-4D97-AF65-F5344CB8AC3E}">
        <p14:creationId xmlns:p14="http://schemas.microsoft.com/office/powerpoint/2010/main" val="388902140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GB"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23</a:t>
            </a:fld>
            <a:endParaRPr lang="en-GB"/>
          </a:p>
        </p:txBody>
      </p:sp>
    </p:spTree>
    <p:extLst>
      <p:ext uri="{BB962C8B-B14F-4D97-AF65-F5344CB8AC3E}">
        <p14:creationId xmlns:p14="http://schemas.microsoft.com/office/powerpoint/2010/main" val="26181832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algn="just">
              <a:lnSpc>
                <a:spcPct val="107000"/>
              </a:lnSpc>
              <a:spcAft>
                <a:spcPts val="800"/>
              </a:spcAft>
            </a:pPr>
            <a:r>
              <a:rPr lang="en-GB" sz="1800" dirty="0">
                <a:effectLst/>
                <a:latin typeface="Aptos" panose="020B0004020202020204" pitchFamily="34" charset="0"/>
                <a:ea typeface="Aptos" panose="020B0004020202020204" pitchFamily="34" charset="0"/>
                <a:cs typeface="Arial" panose="020B0604020202020204" pitchFamily="34" charset="0"/>
              </a:rPr>
              <a:t>First, we need to take a closer look at the false discovery rate estimation and how we can correctly perform this.</a:t>
            </a:r>
            <a:endParaRPr lang="nl-NL" sz="1800" dirty="0">
              <a:effectLst/>
              <a:latin typeface="Aptos" panose="020B0004020202020204" pitchFamily="34" charset="0"/>
              <a:ea typeface="Aptos" panose="020B0004020202020204" pitchFamily="34" charset="0"/>
              <a:cs typeface="Arial" panose="020B0604020202020204" pitchFamily="34" charset="0"/>
            </a:endParaRPr>
          </a:p>
          <a:p>
            <a:pPr algn="just">
              <a:lnSpc>
                <a:spcPct val="107000"/>
              </a:lnSpc>
              <a:spcAft>
                <a:spcPts val="800"/>
              </a:spcAft>
            </a:pPr>
            <a:r>
              <a:rPr lang="en-GB" sz="1800" dirty="0">
                <a:effectLst/>
                <a:latin typeface="Aptos" panose="020B0004020202020204" pitchFamily="34" charset="0"/>
                <a:ea typeface="Aptos" panose="020B0004020202020204" pitchFamily="34" charset="0"/>
                <a:cs typeface="Arial" panose="020B0604020202020204" pitchFamily="34" charset="0"/>
              </a:rPr>
              <a:t>When performing metaproteomics experiments we use the target-decoy approach to estimate the false discovery rate. However, if we want to perform a reliable FDR estimation, we need to make sure that the target-decoy assumptions are fulfilled. These two assumptions are as follows:</a:t>
            </a:r>
            <a:endParaRPr lang="nl-NL" sz="1800" dirty="0">
              <a:effectLst/>
              <a:latin typeface="Aptos" panose="020B0004020202020204" pitchFamily="34" charset="0"/>
              <a:ea typeface="Aptos" panose="020B0004020202020204" pitchFamily="34" charset="0"/>
              <a:cs typeface="Arial" panose="020B0604020202020204" pitchFamily="34" charset="0"/>
            </a:endParaRPr>
          </a:p>
          <a:p>
            <a:pPr algn="just">
              <a:lnSpc>
                <a:spcPct val="107000"/>
              </a:lnSpc>
              <a:spcAft>
                <a:spcPts val="800"/>
              </a:spcAft>
            </a:pPr>
            <a:r>
              <a:rPr lang="en-GB" sz="1800" dirty="0">
                <a:effectLst/>
                <a:latin typeface="Aptos" panose="020B0004020202020204" pitchFamily="34" charset="0"/>
                <a:ea typeface="Aptos" panose="020B0004020202020204" pitchFamily="34" charset="0"/>
                <a:cs typeface="Arial" panose="020B0604020202020204" pitchFamily="34" charset="0"/>
              </a:rPr>
              <a:t>I. Decoy PSMs are a good approximation of incorrect target PSMs and their distributions are thus (very close to) equal.</a:t>
            </a:r>
            <a:endParaRPr lang="nl-NL" sz="1800" dirty="0">
              <a:effectLst/>
              <a:latin typeface="Aptos" panose="020B0004020202020204" pitchFamily="34" charset="0"/>
              <a:ea typeface="Aptos" panose="020B0004020202020204" pitchFamily="34" charset="0"/>
              <a:cs typeface="Arial" panose="020B0604020202020204" pitchFamily="34" charset="0"/>
            </a:endParaRPr>
          </a:p>
          <a:p>
            <a:pPr algn="just">
              <a:lnSpc>
                <a:spcPct val="107000"/>
              </a:lnSpc>
              <a:spcAft>
                <a:spcPts val="800"/>
              </a:spcAft>
            </a:pPr>
            <a:r>
              <a:rPr lang="en-GB" sz="1800" dirty="0">
                <a:effectLst/>
                <a:latin typeface="Aptos" panose="020B0004020202020204" pitchFamily="34" charset="0"/>
                <a:ea typeface="Aptos" panose="020B0004020202020204" pitchFamily="34" charset="0"/>
                <a:cs typeface="Arial" panose="020B0604020202020204" pitchFamily="34" charset="0"/>
              </a:rPr>
              <a:t>II. An incorrect PSM is equally likely to match to a target sequence as to a decoy sequence when the database of target and decoy sequences is equal in size.</a:t>
            </a:r>
            <a:endParaRPr lang="nl-NL" sz="1800" dirty="0">
              <a:effectLst/>
              <a:latin typeface="Aptos" panose="020B0004020202020204" pitchFamily="34" charset="0"/>
              <a:ea typeface="Aptos" panose="020B0004020202020204" pitchFamily="34" charset="0"/>
              <a:cs typeface="Arial" panose="020B0604020202020204" pitchFamily="34" charset="0"/>
            </a:endParaRPr>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3</a:t>
            </a:fld>
            <a:endParaRPr lang="en-GB"/>
          </a:p>
        </p:txBody>
      </p:sp>
    </p:spTree>
    <p:extLst>
      <p:ext uri="{BB962C8B-B14F-4D97-AF65-F5344CB8AC3E}">
        <p14:creationId xmlns:p14="http://schemas.microsoft.com/office/powerpoint/2010/main" val="8432670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algn="just">
              <a:lnSpc>
                <a:spcPct val="107000"/>
              </a:lnSpc>
              <a:spcAft>
                <a:spcPts val="800"/>
              </a:spcAft>
            </a:pPr>
            <a:r>
              <a:rPr lang="en-GB" sz="1800" dirty="0">
                <a:effectLst/>
                <a:latin typeface="Aptos" panose="020B0004020202020204" pitchFamily="34" charset="0"/>
                <a:ea typeface="Aptos" panose="020B0004020202020204" pitchFamily="34" charset="0"/>
                <a:cs typeface="Arial" panose="020B0604020202020204" pitchFamily="34" charset="0"/>
              </a:rPr>
              <a:t>Secondly, to effectively perform these metaproteomics studies we need to design protein sequence databases, so we can search for matches between the detected mass spectra and these protein sequences. Blakeley-Ruiz and Kleiner described the 4 main methods of metaproteomics protein database generation in a paper published in 2022. There are matched and unmatched metagenome databases which are based on metagenomic determination of the proteins present in a sample that matches the sample in question or a sample from the same ecosystem, respectively. Then there are also restricted and unrestricted reference databases whose protein sequences are derived from public repositories such as </a:t>
            </a:r>
            <a:r>
              <a:rPr lang="en-GB" sz="1800" dirty="0" err="1">
                <a:effectLst/>
                <a:latin typeface="Aptos" panose="020B0004020202020204" pitchFamily="34" charset="0"/>
                <a:ea typeface="Aptos" panose="020B0004020202020204" pitchFamily="34" charset="0"/>
                <a:cs typeface="Arial" panose="020B0604020202020204" pitchFamily="34" charset="0"/>
              </a:rPr>
              <a:t>UniProtKB</a:t>
            </a:r>
            <a:r>
              <a:rPr lang="en-GB" sz="1800" dirty="0">
                <a:effectLst/>
                <a:latin typeface="Aptos" panose="020B0004020202020204" pitchFamily="34" charset="0"/>
                <a:ea typeface="Aptos" panose="020B0004020202020204" pitchFamily="34" charset="0"/>
                <a:cs typeface="Arial" panose="020B0604020202020204" pitchFamily="34" charset="0"/>
              </a:rPr>
              <a:t> and they are either restricted to a certain taxonomy or they are unrestricted and thus contain all sequences from the public repository. </a:t>
            </a:r>
            <a:endParaRPr lang="nl-NL" sz="1800" dirty="0">
              <a:effectLst/>
              <a:latin typeface="Aptos" panose="020B0004020202020204" pitchFamily="34" charset="0"/>
              <a:ea typeface="Aptos" panose="020B0004020202020204" pitchFamily="34" charset="0"/>
              <a:cs typeface="Arial" panose="020B0604020202020204" pitchFamily="34" charset="0"/>
            </a:endParaRPr>
          </a:p>
          <a:p>
            <a:pPr algn="just">
              <a:lnSpc>
                <a:spcPct val="107000"/>
              </a:lnSpc>
              <a:spcAft>
                <a:spcPts val="800"/>
              </a:spcAft>
            </a:pPr>
            <a:r>
              <a:rPr lang="en-GB" sz="1800" dirty="0">
                <a:effectLst/>
                <a:latin typeface="Aptos" panose="020B0004020202020204" pitchFamily="34" charset="0"/>
                <a:ea typeface="Aptos" panose="020B0004020202020204" pitchFamily="34" charset="0"/>
                <a:cs typeface="Arial" panose="020B0604020202020204" pitchFamily="34" charset="0"/>
              </a:rPr>
              <a:t>In an ideal scenario, this protein database contains all, and only those, proteins which are present in the sample. If a sequence is not present, it cannot be identified and could lead to false negatives or the spectrum could also be wrongfully matched against a false peptide, leading to a false positive. However, if too many sequences are present, we obtain very long search times and a decreased identification rate.</a:t>
            </a:r>
            <a:endParaRPr lang="nl-NL" sz="1800" dirty="0">
              <a:effectLst/>
              <a:latin typeface="Aptos" panose="020B0004020202020204" pitchFamily="34" charset="0"/>
              <a:ea typeface="Aptos" panose="020B0004020202020204" pitchFamily="34" charset="0"/>
              <a:cs typeface="Arial" panose="020B0604020202020204" pitchFamily="34" charset="0"/>
            </a:endParaRPr>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4</a:t>
            </a:fld>
            <a:endParaRPr lang="en-GB"/>
          </a:p>
        </p:txBody>
      </p:sp>
    </p:spTree>
    <p:extLst>
      <p:ext uri="{BB962C8B-B14F-4D97-AF65-F5344CB8AC3E}">
        <p14:creationId xmlns:p14="http://schemas.microsoft.com/office/powerpoint/2010/main" val="35527426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algn="just">
              <a:lnSpc>
                <a:spcPct val="107000"/>
              </a:lnSpc>
              <a:spcAft>
                <a:spcPts val="800"/>
              </a:spcAft>
            </a:pPr>
            <a:r>
              <a:rPr lang="en-GB" sz="1800" dirty="0">
                <a:effectLst/>
                <a:latin typeface="Aptos" panose="020B0004020202020204" pitchFamily="34" charset="0"/>
                <a:ea typeface="Aptos" panose="020B0004020202020204" pitchFamily="34" charset="0"/>
                <a:cs typeface="Arial" panose="020B0604020202020204" pitchFamily="34" charset="0"/>
              </a:rPr>
              <a:t>Unfortunately, metaproteomic samples are characterized by their complexity because of the many different species that are present in the sample, causing a wide variety of proteins to be present in each sample. Because of this, metaproteomic protein databases are notoriously large in size leading to a decrease in the identification rate. This is illustrated in these two graphs. We see a single-species proteomics experiment on the left versus a metaproteomics experiment on the right. We can clearly see the shift in the X!Tandem cut-off score needed to obtain a 1% FDR, going from 30 in the single-species proteomics experiment to 40 in the metaproteomics experiment.</a:t>
            </a:r>
            <a:endParaRPr lang="nl-NL" sz="1800" dirty="0">
              <a:effectLst/>
              <a:latin typeface="Aptos" panose="020B0004020202020204" pitchFamily="34" charset="0"/>
              <a:ea typeface="Aptos" panose="020B0004020202020204" pitchFamily="34" charset="0"/>
              <a:cs typeface="Arial" panose="020B0604020202020204" pitchFamily="34" charset="0"/>
            </a:endParaRPr>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5</a:t>
            </a:fld>
            <a:endParaRPr lang="en-GB"/>
          </a:p>
        </p:txBody>
      </p:sp>
    </p:spTree>
    <p:extLst>
      <p:ext uri="{BB962C8B-B14F-4D97-AF65-F5344CB8AC3E}">
        <p14:creationId xmlns:p14="http://schemas.microsoft.com/office/powerpoint/2010/main" val="16961926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algn="just">
              <a:lnSpc>
                <a:spcPct val="107000"/>
              </a:lnSpc>
              <a:spcAft>
                <a:spcPts val="800"/>
              </a:spcAft>
            </a:pPr>
            <a:r>
              <a:rPr lang="en-GB" sz="1800" dirty="0">
                <a:effectLst/>
                <a:latin typeface="Aptos" panose="020B0004020202020204" pitchFamily="34" charset="0"/>
                <a:ea typeface="Aptos" panose="020B0004020202020204" pitchFamily="34" charset="0"/>
                <a:cs typeface="Arial" panose="020B0604020202020204" pitchFamily="34" charset="0"/>
              </a:rPr>
              <a:t>This leads to a visually decreased identification rate for the metaproteomics experiment, if we maintain the same FDR threshold.</a:t>
            </a:r>
            <a:endParaRPr lang="nl-NL" sz="1800" dirty="0">
              <a:effectLst/>
              <a:latin typeface="Aptos" panose="020B0004020202020204" pitchFamily="34" charset="0"/>
              <a:ea typeface="Aptos" panose="020B0004020202020204" pitchFamily="34" charset="0"/>
              <a:cs typeface="Arial" panose="020B0604020202020204" pitchFamily="34" charset="0"/>
            </a:endParaRPr>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6</a:t>
            </a:fld>
            <a:endParaRPr lang="en-GB"/>
          </a:p>
        </p:txBody>
      </p:sp>
    </p:spTree>
    <p:extLst>
      <p:ext uri="{BB962C8B-B14F-4D97-AF65-F5344CB8AC3E}">
        <p14:creationId xmlns:p14="http://schemas.microsoft.com/office/powerpoint/2010/main" val="36359040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algn="just">
              <a:lnSpc>
                <a:spcPct val="107000"/>
              </a:lnSpc>
              <a:spcAft>
                <a:spcPts val="800"/>
              </a:spcAft>
            </a:pPr>
            <a:r>
              <a:rPr lang="en-GB" sz="1800" dirty="0">
                <a:effectLst/>
                <a:latin typeface="Aptos" panose="020B0004020202020204" pitchFamily="34" charset="0"/>
                <a:ea typeface="Aptos" panose="020B0004020202020204" pitchFamily="34" charset="0"/>
                <a:cs typeface="Arial" panose="020B0604020202020204" pitchFamily="34" charset="0"/>
              </a:rPr>
              <a:t>Since the low identification rate observed in metaproteomics can be attributed to the large databases that are used, an intuitively simple solution is to reduce the size of these databases. Two examples of such database reduction methods are the two-step search method and the database sectioning method. In the two-step method we first perform a target-only search against the large database, from this we obtain a smaller database which is concatenated with the host proteome and common contaminants. This smaller database is then used to perform a target-decoy search where the PSMs are filtered at 1% FDR. For the database sectioning method we first divide the large database into n sections (where n is a randomly chosen value, I used 10, 30 and 50). Each section is then used for a target-only search. An equal number of random noise sequences (non-detected sequences from the original database) as the number of detected PSMs (x) are then added to form the enriched database. This enriched database is then used for a target-decoy search with a 1% FDR threshold. </a:t>
            </a:r>
            <a:endParaRPr lang="nl-NL" sz="1800" dirty="0">
              <a:effectLst/>
              <a:latin typeface="Aptos" panose="020B0004020202020204" pitchFamily="34" charset="0"/>
              <a:ea typeface="Aptos" panose="020B0004020202020204" pitchFamily="34" charset="0"/>
              <a:cs typeface="Arial" panose="020B0604020202020204" pitchFamily="34" charset="0"/>
            </a:endParaRPr>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7</a:t>
            </a:fld>
            <a:endParaRPr lang="en-GB"/>
          </a:p>
        </p:txBody>
      </p:sp>
    </p:spTree>
    <p:extLst>
      <p:ext uri="{BB962C8B-B14F-4D97-AF65-F5344CB8AC3E}">
        <p14:creationId xmlns:p14="http://schemas.microsoft.com/office/powerpoint/2010/main" val="3767827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algn="just">
              <a:lnSpc>
                <a:spcPct val="107000"/>
              </a:lnSpc>
              <a:spcAft>
                <a:spcPts val="800"/>
              </a:spcAft>
            </a:pPr>
            <a:r>
              <a:rPr lang="en-GB" sz="1800" dirty="0">
                <a:effectLst/>
                <a:latin typeface="Aptos" panose="020B0004020202020204" pitchFamily="34" charset="0"/>
                <a:ea typeface="Aptos" panose="020B0004020202020204" pitchFamily="34" charset="0"/>
                <a:cs typeface="Arial" panose="020B0604020202020204" pitchFamily="34" charset="0"/>
              </a:rPr>
              <a:t>If we put all this introductory information together we come to the aim of this research: Assessing how different database construction and reduction methods hold up or violate the TDA assumptions.</a:t>
            </a:r>
            <a:endParaRPr lang="nl-NL" sz="1800" dirty="0">
              <a:effectLst/>
              <a:latin typeface="Aptos" panose="020B0004020202020204" pitchFamily="34" charset="0"/>
              <a:ea typeface="Aptos" panose="020B00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nl-NL" sz="1800" dirty="0">
              <a:effectLst/>
              <a:latin typeface="Aptos" panose="020B0004020202020204" pitchFamily="34" charset="0"/>
              <a:ea typeface="Aptos" panose="020B0004020202020204" pitchFamily="34" charset="0"/>
              <a:cs typeface="Arial" panose="020B0604020202020204" pitchFamily="34" charset="0"/>
            </a:endParaRPr>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8</a:t>
            </a:fld>
            <a:endParaRPr lang="en-GB"/>
          </a:p>
        </p:txBody>
      </p:sp>
    </p:spTree>
    <p:extLst>
      <p:ext uri="{BB962C8B-B14F-4D97-AF65-F5344CB8AC3E}">
        <p14:creationId xmlns:p14="http://schemas.microsoft.com/office/powerpoint/2010/main" val="33856659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algn="just">
              <a:lnSpc>
                <a:spcPct val="107000"/>
              </a:lnSpc>
              <a:spcAft>
                <a:spcPts val="800"/>
              </a:spcAft>
            </a:pPr>
            <a:r>
              <a:rPr lang="en-GB" sz="1800" dirty="0">
                <a:effectLst/>
                <a:latin typeface="Aptos" panose="020B0004020202020204" pitchFamily="34" charset="0"/>
                <a:ea typeface="Aptos" panose="020B0004020202020204" pitchFamily="34" charset="0"/>
                <a:cs typeface="Arial" panose="020B0604020202020204" pitchFamily="34" charset="0"/>
              </a:rPr>
              <a:t>Then, how did I actually do this?</a:t>
            </a:r>
            <a:endParaRPr lang="nl-NL" sz="1800" dirty="0">
              <a:effectLst/>
              <a:latin typeface="Aptos" panose="020B0004020202020204" pitchFamily="34" charset="0"/>
              <a:ea typeface="Aptos" panose="020B0004020202020204" pitchFamily="34" charset="0"/>
              <a:cs typeface="Arial" panose="020B0604020202020204" pitchFamily="34" charset="0"/>
            </a:endParaRPr>
          </a:p>
          <a:p>
            <a:pPr algn="just">
              <a:lnSpc>
                <a:spcPct val="107000"/>
              </a:lnSpc>
              <a:spcAft>
                <a:spcPts val="800"/>
              </a:spcAft>
            </a:pPr>
            <a:r>
              <a:rPr lang="en-GB" sz="1800" dirty="0">
                <a:effectLst/>
                <a:latin typeface="Aptos" panose="020B0004020202020204" pitchFamily="34" charset="0"/>
                <a:ea typeface="Aptos" panose="020B0004020202020204" pitchFamily="34" charset="0"/>
                <a:cs typeface="Arial" panose="020B0604020202020204" pitchFamily="34" charset="0"/>
              </a:rPr>
              <a:t>I collected the mass spectrometry data and protein databases from public repositories and made sure everything was in the right format to perform the X!Tandem and Sage searches. I then analysed the results and visualized them using score distribution histograms and P-P plots which can be used to assess the fulfilment of the TDA assumptions.</a:t>
            </a:r>
            <a:endParaRPr lang="nl-NL" sz="1800" dirty="0">
              <a:effectLst/>
              <a:latin typeface="Aptos" panose="020B0004020202020204" pitchFamily="34" charset="0"/>
              <a:ea typeface="Aptos" panose="020B0004020202020204" pitchFamily="34" charset="0"/>
              <a:cs typeface="Arial" panose="020B0604020202020204" pitchFamily="34" charset="0"/>
            </a:endParaRPr>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9</a:t>
            </a:fld>
            <a:endParaRPr lang="en-GB"/>
          </a:p>
        </p:txBody>
      </p:sp>
    </p:spTree>
    <p:extLst>
      <p:ext uri="{BB962C8B-B14F-4D97-AF65-F5344CB8AC3E}">
        <p14:creationId xmlns:p14="http://schemas.microsoft.com/office/powerpoint/2010/main" val="260479461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blank" preserve="1">
  <p:cSld name="Corporate Log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0464F84-246C-4657-8172-1E2969D0F603}" type="datetime1">
              <a:rPr lang="en-GB" smtClean="0"/>
              <a:t>23/06/2024</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7AE184E0-0BD4-4705-A12B-9B71DDE63301}" type="slidenum">
              <a:rPr lang="en-GB" smtClean="0"/>
              <a:t>‹#›</a:t>
            </a:fld>
            <a:endParaRPr lang="en-GB"/>
          </a:p>
        </p:txBody>
      </p:sp>
      <p:pic>
        <p:nvPicPr>
          <p:cNvPr id="6" name="Logo Large EN"/>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77747" y="2283675"/>
            <a:ext cx="4800610" cy="4172720"/>
          </a:xfrm>
          <a:prstGeom prst="rect">
            <a:avLst/>
          </a:prstGeom>
        </p:spPr>
      </p:pic>
    </p:spTree>
    <p:extLst>
      <p:ext uri="{BB962C8B-B14F-4D97-AF65-F5344CB8AC3E}">
        <p14:creationId xmlns:p14="http://schemas.microsoft.com/office/powerpoint/2010/main" val="10914365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sp>
        <p:nvSpPr>
          <p:cNvPr id="7" name="Rectangle 6"/>
          <p:cNvSpPr/>
          <p:nvPr userDrawn="1"/>
        </p:nvSpPr>
        <p:spPr>
          <a:xfrm>
            <a:off x="914400" y="1393200"/>
            <a:ext cx="16424275" cy="6505200"/>
          </a:xfrm>
          <a:prstGeom prst="rect">
            <a:avLst/>
          </a:prstGeom>
          <a:solidFill>
            <a:srgbClr val="1E64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2" name="Title 1"/>
          <p:cNvSpPr>
            <a:spLocks noGrp="1"/>
          </p:cNvSpPr>
          <p:nvPr>
            <p:ph type="ctrTitle" hasCustomPrompt="1"/>
          </p:nvPr>
        </p:nvSpPr>
        <p:spPr bwMode="white">
          <a:xfrm>
            <a:off x="1291074" y="1743240"/>
            <a:ext cx="7416000" cy="5769600"/>
          </a:xfrm>
        </p:spPr>
        <p:txBody>
          <a:bodyPr anchor="t" anchorCtr="0">
            <a:noAutofit/>
          </a:bodyPr>
          <a:lstStyle>
            <a:lvl1pPr algn="l">
              <a:lnSpc>
                <a:spcPts val="3500"/>
              </a:lnSpc>
              <a:defRPr sz="2500" u="none" cap="none" baseline="0">
                <a:solidFill>
                  <a:schemeClr val="bg1"/>
                </a:solidFill>
                <a:uFill>
                  <a:solidFill>
                    <a:schemeClr val="bg1"/>
                  </a:solidFill>
                </a:uFill>
                <a:latin typeface="+mn-lt"/>
              </a:defRPr>
            </a:lvl1pPr>
          </a:lstStyle>
          <a:p>
            <a:r>
              <a:rPr lang="en-GB" noProof="0" dirty="0"/>
              <a:t>Click to add presenters </a:t>
            </a:r>
            <a:r>
              <a:rPr lang="en-GB" noProof="0"/>
              <a:t>contact data</a:t>
            </a:r>
            <a:endParaRPr lang="en-GB" noProof="0" dirty="0"/>
          </a:p>
        </p:txBody>
      </p:sp>
      <p:sp>
        <p:nvSpPr>
          <p:cNvPr id="8" name="Titles positoning box" hidden="1"/>
          <p:cNvSpPr/>
          <p:nvPr userDrawn="1"/>
        </p:nvSpPr>
        <p:spPr>
          <a:xfrm>
            <a:off x="1371600" y="1828800"/>
            <a:ext cx="15012000" cy="599976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ijdelijke aanduiding voor tekst 4"/>
          <p:cNvSpPr>
            <a:spLocks noGrp="1"/>
          </p:cNvSpPr>
          <p:nvPr>
            <p:ph type="body" sz="quarter" idx="10" hasCustomPrompt="1"/>
          </p:nvPr>
        </p:nvSpPr>
        <p:spPr bwMode="white">
          <a:xfrm>
            <a:off x="9215999" y="3095999"/>
            <a:ext cx="7257600" cy="2074207"/>
          </a:xfrm>
        </p:spPr>
        <p:txBody>
          <a:bodyPr>
            <a:normAutofit/>
          </a:bodyPr>
          <a:lstStyle>
            <a:lvl1pPr>
              <a:lnSpc>
                <a:spcPts val="3500"/>
              </a:lnSpc>
              <a:defRPr sz="2400">
                <a:solidFill>
                  <a:schemeClr val="bg1"/>
                </a:solidFill>
              </a:defRPr>
            </a:lvl1pPr>
          </a:lstStyle>
          <a:p>
            <a:pPr lvl="0"/>
            <a:r>
              <a:rPr lang="en-GB" noProof="0" dirty="0"/>
              <a:t>Click to add social media names</a:t>
            </a:r>
            <a:endParaRPr lang="nl-NL" dirty="0"/>
          </a:p>
        </p:txBody>
      </p:sp>
      <p:pic>
        <p:nvPicPr>
          <p:cNvPr id="15" name="Afbeelding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64400" y="0"/>
            <a:ext cx="3714979" cy="1393200"/>
          </a:xfrm>
          <a:prstGeom prst="rect">
            <a:avLst/>
          </a:prstGeom>
        </p:spPr>
      </p:pic>
    </p:spTree>
    <p:extLst>
      <p:ext uri="{BB962C8B-B14F-4D97-AF65-F5344CB8AC3E}">
        <p14:creationId xmlns:p14="http://schemas.microsoft.com/office/powerpoint/2010/main" val="310378572"/>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sp>
        <p:nvSpPr>
          <p:cNvPr id="7" name="Rectangle 6"/>
          <p:cNvSpPr/>
          <p:nvPr userDrawn="1"/>
        </p:nvSpPr>
        <p:spPr>
          <a:xfrm>
            <a:off x="914400" y="1393200"/>
            <a:ext cx="16424275" cy="6505200"/>
          </a:xfrm>
          <a:prstGeom prst="rect">
            <a:avLst/>
          </a:prstGeom>
          <a:solidFill>
            <a:srgbClr val="1E64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ctrTitle"/>
          </p:nvPr>
        </p:nvSpPr>
        <p:spPr bwMode="white">
          <a:xfrm>
            <a:off x="1291074" y="2286000"/>
            <a:ext cx="15183366" cy="4436316"/>
          </a:xfrm>
        </p:spPr>
        <p:txBody>
          <a:bodyPr anchor="b">
            <a:noAutofit/>
          </a:bodyPr>
          <a:lstStyle>
            <a:lvl1pPr algn="l">
              <a:lnSpc>
                <a:spcPts val="11000"/>
              </a:lnSpc>
              <a:defRPr sz="10000" u="sng" baseline="0">
                <a:solidFill>
                  <a:schemeClr val="bg1"/>
                </a:solidFill>
                <a:uFill>
                  <a:solidFill>
                    <a:schemeClr val="bg1"/>
                  </a:solidFill>
                </a:uFill>
              </a:defRPr>
            </a:lvl1pPr>
          </a:lstStyle>
          <a:p>
            <a:r>
              <a:rPr lang="nl-NL" noProof="0"/>
              <a:t>Klik om stijl te bewerken</a:t>
            </a:r>
            <a:endParaRPr lang="en-GB" noProof="0" dirty="0"/>
          </a:p>
        </p:txBody>
      </p:sp>
      <p:sp>
        <p:nvSpPr>
          <p:cNvPr id="3" name="Subtitle 2"/>
          <p:cNvSpPr>
            <a:spLocks noGrp="1"/>
          </p:cNvSpPr>
          <p:nvPr>
            <p:ph type="subTitle" idx="1" hasCustomPrompt="1"/>
          </p:nvPr>
        </p:nvSpPr>
        <p:spPr bwMode="white">
          <a:xfrm>
            <a:off x="1283414" y="6874716"/>
            <a:ext cx="15191026" cy="583200"/>
          </a:xfrm>
        </p:spPr>
        <p:txBody>
          <a:bodyPr>
            <a:normAutofit/>
          </a:bodyPr>
          <a:lstStyle>
            <a:lvl1pPr marL="0" indent="0" algn="l">
              <a:lnSpc>
                <a:spcPts val="3600"/>
              </a:lnSpc>
              <a:buNone/>
              <a:defRPr sz="3000">
                <a:solidFill>
                  <a:schemeClr val="accent1"/>
                </a:solidFill>
              </a:defRPr>
            </a:lvl1pPr>
            <a:lvl2pPr marL="650184" indent="0" algn="ctr">
              <a:buNone/>
              <a:defRPr sz="2844"/>
            </a:lvl2pPr>
            <a:lvl3pPr marL="1300368" indent="0" algn="ctr">
              <a:buNone/>
              <a:defRPr sz="2560"/>
            </a:lvl3pPr>
            <a:lvl4pPr marL="1950552" indent="0" algn="ctr">
              <a:buNone/>
              <a:defRPr sz="2275"/>
            </a:lvl4pPr>
            <a:lvl5pPr marL="2600736" indent="0" algn="ctr">
              <a:buNone/>
              <a:defRPr sz="2275"/>
            </a:lvl5pPr>
            <a:lvl6pPr marL="3250921" indent="0" algn="ctr">
              <a:buNone/>
              <a:defRPr sz="2275"/>
            </a:lvl6pPr>
            <a:lvl7pPr marL="3901105" indent="0" algn="ctr">
              <a:buNone/>
              <a:defRPr sz="2275"/>
            </a:lvl7pPr>
            <a:lvl8pPr marL="4551289" indent="0" algn="ctr">
              <a:buNone/>
              <a:defRPr sz="2275"/>
            </a:lvl8pPr>
            <a:lvl9pPr marL="5201473" indent="0" algn="ctr">
              <a:buNone/>
              <a:defRPr sz="2275"/>
            </a:lvl9pPr>
          </a:lstStyle>
          <a:p>
            <a:r>
              <a:rPr lang="en-GB" noProof="0" dirty="0"/>
              <a:t>Click to add subtitle / presenter / date [</a:t>
            </a:r>
            <a:r>
              <a:rPr lang="en-GB" noProof="0" dirty="0" err="1"/>
              <a:t>dd</a:t>
            </a:r>
            <a:r>
              <a:rPr lang="en-GB" noProof="0" dirty="0"/>
              <a:t>-mm-</a:t>
            </a:r>
            <a:r>
              <a:rPr lang="en-GB" noProof="0" dirty="0" err="1"/>
              <a:t>yyyy</a:t>
            </a:r>
            <a:r>
              <a:rPr lang="en-GB" noProof="0" dirty="0"/>
              <a:t>]</a:t>
            </a:r>
          </a:p>
        </p:txBody>
      </p:sp>
      <p:sp>
        <p:nvSpPr>
          <p:cNvPr id="8" name="Titles positoning box" hidden="1"/>
          <p:cNvSpPr/>
          <p:nvPr userDrawn="1"/>
        </p:nvSpPr>
        <p:spPr>
          <a:xfrm>
            <a:off x="1371600" y="6408000"/>
            <a:ext cx="15012000" cy="5760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Picture Placeholder 11"/>
          <p:cNvSpPr>
            <a:spLocks noGrp="1"/>
          </p:cNvSpPr>
          <p:nvPr>
            <p:ph type="pic" sz="quarter" idx="11" hasCustomPrompt="1"/>
          </p:nvPr>
        </p:nvSpPr>
        <p:spPr>
          <a:xfrm>
            <a:off x="3200400" y="8366400"/>
            <a:ext cx="2286000" cy="928800"/>
          </a:xfrm>
        </p:spPr>
        <p:txBody>
          <a:bodyPr/>
          <a:lstStyle>
            <a:lvl1pPr>
              <a:defRPr sz="1600">
                <a:solidFill>
                  <a:schemeClr val="bg1">
                    <a:lumMod val="50000"/>
                  </a:schemeClr>
                </a:solidFill>
              </a:defRPr>
            </a:lvl1pPr>
          </a:lstStyle>
          <a:p>
            <a:r>
              <a:rPr lang="en-GB" noProof="0" dirty="0"/>
              <a:t>Partner Logo 1</a:t>
            </a:r>
          </a:p>
        </p:txBody>
      </p:sp>
      <p:sp>
        <p:nvSpPr>
          <p:cNvPr id="13" name="Picture Placeholder 11"/>
          <p:cNvSpPr>
            <a:spLocks noGrp="1"/>
          </p:cNvSpPr>
          <p:nvPr>
            <p:ph type="pic" sz="quarter" idx="12" hasCustomPrompt="1"/>
          </p:nvPr>
        </p:nvSpPr>
        <p:spPr>
          <a:xfrm>
            <a:off x="5713200" y="8366400"/>
            <a:ext cx="2286000" cy="928800"/>
          </a:xfrm>
        </p:spPr>
        <p:txBody>
          <a:bodyPr/>
          <a:lstStyle>
            <a:lvl1pPr>
              <a:defRPr sz="1600">
                <a:solidFill>
                  <a:schemeClr val="bg1">
                    <a:lumMod val="50000"/>
                  </a:schemeClr>
                </a:solidFill>
              </a:defRPr>
            </a:lvl1pPr>
          </a:lstStyle>
          <a:p>
            <a:r>
              <a:rPr lang="en-GB" noProof="0" dirty="0"/>
              <a:t>Partner Logo 2</a:t>
            </a:r>
          </a:p>
        </p:txBody>
      </p:sp>
      <p:sp>
        <p:nvSpPr>
          <p:cNvPr id="14" name="Picture Placeholder 11"/>
          <p:cNvSpPr>
            <a:spLocks noGrp="1"/>
          </p:cNvSpPr>
          <p:nvPr>
            <p:ph type="pic" sz="quarter" idx="13" hasCustomPrompt="1"/>
          </p:nvPr>
        </p:nvSpPr>
        <p:spPr>
          <a:xfrm>
            <a:off x="8229600" y="8366400"/>
            <a:ext cx="2322000" cy="928800"/>
          </a:xfrm>
        </p:spPr>
        <p:txBody>
          <a:bodyPr/>
          <a:lstStyle>
            <a:lvl1pPr>
              <a:defRPr sz="1600">
                <a:solidFill>
                  <a:schemeClr val="bg1">
                    <a:lumMod val="50000"/>
                  </a:schemeClr>
                </a:solidFill>
              </a:defRPr>
            </a:lvl1pPr>
          </a:lstStyle>
          <a:p>
            <a:r>
              <a:rPr lang="en-GB" noProof="0" dirty="0"/>
              <a:t>Partner Logo 3</a:t>
            </a:r>
          </a:p>
        </p:txBody>
      </p:sp>
      <p:sp>
        <p:nvSpPr>
          <p:cNvPr id="15" name="Picture Placeholder 11"/>
          <p:cNvSpPr>
            <a:spLocks noGrp="1"/>
          </p:cNvSpPr>
          <p:nvPr>
            <p:ph type="pic" sz="quarter" idx="14" hasCustomPrompt="1"/>
          </p:nvPr>
        </p:nvSpPr>
        <p:spPr>
          <a:xfrm>
            <a:off x="10746000" y="8366400"/>
            <a:ext cx="2322000" cy="928800"/>
          </a:xfrm>
        </p:spPr>
        <p:txBody>
          <a:bodyPr/>
          <a:lstStyle>
            <a:lvl1pPr>
              <a:defRPr sz="1600">
                <a:solidFill>
                  <a:schemeClr val="bg1">
                    <a:lumMod val="50000"/>
                  </a:schemeClr>
                </a:solidFill>
              </a:defRPr>
            </a:lvl1pPr>
          </a:lstStyle>
          <a:p>
            <a:r>
              <a:rPr lang="en-GB" noProof="0" dirty="0"/>
              <a:t>Partner Logo 4</a:t>
            </a:r>
          </a:p>
        </p:txBody>
      </p:sp>
      <p:sp>
        <p:nvSpPr>
          <p:cNvPr id="16" name="Oranisation Placeholder"/>
          <p:cNvSpPr>
            <a:spLocks noGrp="1"/>
          </p:cNvSpPr>
          <p:nvPr>
            <p:ph type="body" sz="quarter" idx="15" hasCustomPrompt="1"/>
          </p:nvPr>
        </p:nvSpPr>
        <p:spPr bwMode="white">
          <a:xfrm>
            <a:off x="8580530" y="395008"/>
            <a:ext cx="8294400" cy="540000"/>
          </a:xfrm>
        </p:spPr>
        <p:txBody>
          <a:bodyPr anchor="b" anchorCtr="0">
            <a:normAutofit/>
          </a:bodyPr>
          <a:lstStyle>
            <a:lvl1pPr>
              <a:lnSpc>
                <a:spcPts val="1700"/>
              </a:lnSpc>
              <a:defRPr sz="1400" b="1" i="0" u="sng" cap="all" baseline="0">
                <a:solidFill>
                  <a:srgbClr val="1E64C8"/>
                </a:solidFill>
                <a:uFill>
                  <a:solidFill>
                    <a:schemeClr val="bg1"/>
                  </a:solidFill>
                </a:uFill>
              </a:defRPr>
            </a:lvl1pPr>
            <a:lvl2pPr marL="0" indent="0">
              <a:lnSpc>
                <a:spcPts val="1700"/>
              </a:lnSpc>
              <a:buNone/>
              <a:defRPr sz="1400" cap="all" baseline="0">
                <a:solidFill>
                  <a:srgbClr val="1E64C8"/>
                </a:solidFill>
              </a:defRPr>
            </a:lvl2pPr>
          </a:lstStyle>
          <a:p>
            <a:pPr lvl="0"/>
            <a:r>
              <a:rPr lang="en-GB" noProof="0" dirty="0"/>
              <a:t>Click to edit organisation styles</a:t>
            </a:r>
          </a:p>
          <a:p>
            <a:pPr lvl="1"/>
            <a:r>
              <a:rPr lang="en-GB" noProof="0" dirty="0"/>
              <a:t>Second level</a:t>
            </a:r>
          </a:p>
        </p:txBody>
      </p:sp>
      <p:pic>
        <p:nvPicPr>
          <p:cNvPr id="22" name="Afbeelding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64400" y="0"/>
            <a:ext cx="3714979" cy="1393200"/>
          </a:xfrm>
          <a:prstGeom prst="rect">
            <a:avLst/>
          </a:prstGeom>
        </p:spPr>
      </p:pic>
    </p:spTree>
    <p:extLst>
      <p:ext uri="{BB962C8B-B14F-4D97-AF65-F5344CB8AC3E}">
        <p14:creationId xmlns:p14="http://schemas.microsoft.com/office/powerpoint/2010/main" val="9418146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hapter Slide">
    <p:spTree>
      <p:nvGrpSpPr>
        <p:cNvPr id="1" name=""/>
        <p:cNvGrpSpPr/>
        <p:nvPr/>
      </p:nvGrpSpPr>
      <p:grpSpPr>
        <a:xfrm>
          <a:off x="0" y="0"/>
          <a:ext cx="0" cy="0"/>
          <a:chOff x="0" y="0"/>
          <a:chExt cx="0" cy="0"/>
        </a:xfrm>
      </p:grpSpPr>
      <p:sp>
        <p:nvSpPr>
          <p:cNvPr id="7" name="Rectangle 6"/>
          <p:cNvSpPr/>
          <p:nvPr userDrawn="1"/>
        </p:nvSpPr>
        <p:spPr>
          <a:xfrm>
            <a:off x="914400" y="0"/>
            <a:ext cx="16424275" cy="7898400"/>
          </a:xfrm>
          <a:prstGeom prst="rect">
            <a:avLst/>
          </a:prstGeom>
          <a:solidFill>
            <a:srgbClr val="1E64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ctrTitle" hasCustomPrompt="1"/>
          </p:nvPr>
        </p:nvSpPr>
        <p:spPr bwMode="white">
          <a:xfrm>
            <a:off x="1291074" y="3246120"/>
            <a:ext cx="15183366" cy="4436316"/>
          </a:xfrm>
        </p:spPr>
        <p:txBody>
          <a:bodyPr anchor="b">
            <a:noAutofit/>
          </a:bodyPr>
          <a:lstStyle>
            <a:lvl1pPr algn="l">
              <a:lnSpc>
                <a:spcPts val="11000"/>
              </a:lnSpc>
              <a:defRPr sz="10000" u="sng" baseline="0">
                <a:solidFill>
                  <a:schemeClr val="bg1"/>
                </a:solidFill>
                <a:uFill>
                  <a:solidFill>
                    <a:schemeClr val="bg1"/>
                  </a:solidFill>
                </a:uFill>
              </a:defRPr>
            </a:lvl1pPr>
          </a:lstStyle>
          <a:p>
            <a:r>
              <a:rPr lang="en-GB" noProof="0" dirty="0"/>
              <a:t>Click to add chapter title</a:t>
            </a:r>
          </a:p>
        </p:txBody>
      </p:sp>
      <p:sp>
        <p:nvSpPr>
          <p:cNvPr id="8" name="Titles positoning box" hidden="1"/>
          <p:cNvSpPr/>
          <p:nvPr userDrawn="1"/>
        </p:nvSpPr>
        <p:spPr>
          <a:xfrm>
            <a:off x="1371600" y="7344000"/>
            <a:ext cx="15012000" cy="5760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Slide Number Placeholder 5"/>
          <p:cNvSpPr>
            <a:spLocks noGrp="1"/>
          </p:cNvSpPr>
          <p:nvPr>
            <p:ph type="sldNum" sz="quarter" idx="4"/>
          </p:nvPr>
        </p:nvSpPr>
        <p:spPr>
          <a:xfrm>
            <a:off x="15590520" y="8948703"/>
            <a:ext cx="921880" cy="519289"/>
          </a:xfrm>
          <a:prstGeom prst="rect">
            <a:avLst/>
          </a:prstGeom>
        </p:spPr>
        <p:txBody>
          <a:bodyPr vert="horz" lIns="91440" tIns="45720" rIns="91440" bIns="45720" rtlCol="0" anchor="ctr"/>
          <a:lstStyle>
            <a:lvl1pPr algn="r">
              <a:defRPr sz="1707">
                <a:solidFill>
                  <a:srgbClr val="1E64C8"/>
                </a:solidFill>
              </a:defRPr>
            </a:lvl1pPr>
          </a:lstStyle>
          <a:p>
            <a:fld id="{7AE184E0-0BD4-4705-A12B-9B71DDE63301}" type="slidenum">
              <a:rPr lang="en-GB" noProof="0" smtClean="0"/>
              <a:pPr/>
              <a:t>‹#›</a:t>
            </a:fld>
            <a:endParaRPr lang="en-GB" noProof="0" dirty="0"/>
          </a:p>
        </p:txBody>
      </p:sp>
    </p:spTree>
    <p:extLst>
      <p:ext uri="{BB962C8B-B14F-4D97-AF65-F5344CB8AC3E}">
        <p14:creationId xmlns:p14="http://schemas.microsoft.com/office/powerpoint/2010/main" val="12947326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noProof="0"/>
              <a:t>Klik om stijl te bewerken</a:t>
            </a:r>
            <a:endParaRPr lang="en-GB" noProof="0" dirty="0"/>
          </a:p>
        </p:txBody>
      </p:sp>
      <p:sp>
        <p:nvSpPr>
          <p:cNvPr id="3" name="Content Placeholder 2"/>
          <p:cNvSpPr>
            <a:spLocks noGrp="1"/>
          </p:cNvSpPr>
          <p:nvPr>
            <p:ph idx="1"/>
          </p:nvPr>
        </p:nvSpPr>
        <p:spPr>
          <a:xfrm>
            <a:off x="835825" y="1194364"/>
            <a:ext cx="15699575" cy="6696000"/>
          </a:xfrm>
        </p:spPr>
        <p:txBody>
          <a:bodyPr/>
          <a:lstStyle>
            <a:lvl1pPr marL="536400" indent="-450000" defTabSz="457200">
              <a:lnSpc>
                <a:spcPct val="120000"/>
              </a:lnSpc>
              <a:buFont typeface="Arial" panose="020B0604020202020204" pitchFamily="34" charset="0"/>
              <a:buChar char="̶"/>
              <a:defRPr/>
            </a:lvl1pPr>
            <a:lvl2pPr marL="1170000" indent="-450000">
              <a:lnSpc>
                <a:spcPct val="120000"/>
              </a:lnSpc>
              <a:defRPr/>
            </a:lvl2pPr>
            <a:lvl3pPr marL="1756800" indent="-450000" defTabSz="457200">
              <a:lnSpc>
                <a:spcPct val="120000"/>
              </a:lnSpc>
              <a:defRPr/>
            </a:lvl3pPr>
            <a:lvl4pPr marL="2329200" indent="-550800" defTabSz="457200">
              <a:lnSpc>
                <a:spcPct val="120000"/>
              </a:lnSpc>
              <a:defRPr/>
            </a:lvl4pPr>
            <a:lvl5pPr marL="2962800" indent="-442800" defTabSz="457200">
              <a:lnSpc>
                <a:spcPct val="120000"/>
              </a:lnSpc>
              <a:buFont typeface="Arial" panose="020B0604020202020204" pitchFamily="34" charset="0"/>
              <a:buChar char="̶"/>
              <a:defRPr/>
            </a:lvl5pPr>
          </a:lstStyle>
          <a:p>
            <a:pPr lvl="0"/>
            <a:r>
              <a:rPr lang="nl-NL" noProof="0"/>
              <a:t>Klikken om de tekststijl van het model te bewerken</a:t>
            </a:r>
          </a:p>
          <a:p>
            <a:pPr lvl="1"/>
            <a:r>
              <a:rPr lang="nl-NL" noProof="0"/>
              <a:t>Tweede niveau</a:t>
            </a:r>
          </a:p>
          <a:p>
            <a:pPr lvl="2"/>
            <a:r>
              <a:rPr lang="nl-NL" noProof="0"/>
              <a:t>Derde niveau</a:t>
            </a:r>
          </a:p>
          <a:p>
            <a:pPr lvl="3"/>
            <a:r>
              <a:rPr lang="nl-NL" noProof="0"/>
              <a:t>Vierde niveau</a:t>
            </a:r>
          </a:p>
          <a:p>
            <a:pPr lvl="4"/>
            <a:r>
              <a:rPr lang="nl-NL" noProof="0"/>
              <a:t>Vijfde niveau</a:t>
            </a:r>
            <a:endParaRPr lang="en-GB" noProof="0" dirty="0"/>
          </a:p>
        </p:txBody>
      </p:sp>
      <p:sp>
        <p:nvSpPr>
          <p:cNvPr id="4" name="Date Placeholder 3"/>
          <p:cNvSpPr>
            <a:spLocks noGrp="1"/>
          </p:cNvSpPr>
          <p:nvPr>
            <p:ph type="dt" sz="half" idx="10"/>
          </p:nvPr>
        </p:nvSpPr>
        <p:spPr/>
        <p:txBody>
          <a:bodyPr/>
          <a:lstStyle/>
          <a:p>
            <a:fld id="{4FCCCAF6-1686-4743-9124-83F33F1A0EA9}" type="datetime1">
              <a:rPr lang="en-GB" noProof="0" smtClean="0"/>
              <a:t>23/06/2024</a:t>
            </a:fld>
            <a:endParaRPr lang="en-GB" noProof="0" dirty="0"/>
          </a:p>
        </p:txBody>
      </p:sp>
      <p:sp>
        <p:nvSpPr>
          <p:cNvPr id="5" name="Footer Placeholder 4"/>
          <p:cNvSpPr>
            <a:spLocks noGrp="1"/>
          </p:cNvSpPr>
          <p:nvPr>
            <p:ph type="ftr" sz="quarter" idx="11"/>
          </p:nvPr>
        </p:nvSpPr>
        <p:spPr/>
        <p:txBody>
          <a:bodyPr/>
          <a:lstStyle/>
          <a:p>
            <a:endParaRPr lang="en-GB" noProof="0" dirty="0"/>
          </a:p>
        </p:txBody>
      </p:sp>
      <p:sp>
        <p:nvSpPr>
          <p:cNvPr id="6" name="Slide Number Placeholder 5"/>
          <p:cNvSpPr>
            <a:spLocks noGrp="1"/>
          </p:cNvSpPr>
          <p:nvPr>
            <p:ph type="sldNum" sz="quarter" idx="12"/>
          </p:nvPr>
        </p:nvSpPr>
        <p:spPr/>
        <p:txBody>
          <a:bodyPr/>
          <a:lstStyle/>
          <a:p>
            <a:fld id="{7AE184E0-0BD4-4705-A12B-9B71DDE63301}" type="slidenum">
              <a:rPr lang="en-GB" noProof="0" smtClean="0"/>
              <a:t>‹#›</a:t>
            </a:fld>
            <a:endParaRPr lang="en-GB" noProof="0" dirty="0"/>
          </a:p>
        </p:txBody>
      </p:sp>
    </p:spTree>
    <p:extLst>
      <p:ext uri="{BB962C8B-B14F-4D97-AF65-F5344CB8AC3E}">
        <p14:creationId xmlns:p14="http://schemas.microsoft.com/office/powerpoint/2010/main" val="30815775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Text and Pho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noProof="0"/>
              <a:t>Klik om stijl te bewerken</a:t>
            </a:r>
            <a:endParaRPr lang="en-GB" noProof="0" dirty="0"/>
          </a:p>
        </p:txBody>
      </p:sp>
      <p:sp>
        <p:nvSpPr>
          <p:cNvPr id="4" name="Date Placeholder 3"/>
          <p:cNvSpPr>
            <a:spLocks noGrp="1"/>
          </p:cNvSpPr>
          <p:nvPr>
            <p:ph type="dt" sz="half" idx="10"/>
          </p:nvPr>
        </p:nvSpPr>
        <p:spPr/>
        <p:txBody>
          <a:bodyPr/>
          <a:lstStyle/>
          <a:p>
            <a:fld id="{B86ADBF0-A618-4E69-83BB-0C41E08702AA}" type="datetime1">
              <a:rPr lang="en-GB" noProof="0" smtClean="0"/>
              <a:t>23/06/2024</a:t>
            </a:fld>
            <a:endParaRPr lang="en-GB" noProof="0" dirty="0"/>
          </a:p>
        </p:txBody>
      </p:sp>
      <p:sp>
        <p:nvSpPr>
          <p:cNvPr id="5" name="Footer Placeholder 4"/>
          <p:cNvSpPr>
            <a:spLocks noGrp="1"/>
          </p:cNvSpPr>
          <p:nvPr>
            <p:ph type="ftr" sz="quarter" idx="11"/>
          </p:nvPr>
        </p:nvSpPr>
        <p:spPr/>
        <p:txBody>
          <a:bodyPr/>
          <a:lstStyle/>
          <a:p>
            <a:endParaRPr lang="en-GB" noProof="0" dirty="0"/>
          </a:p>
        </p:txBody>
      </p:sp>
      <p:sp>
        <p:nvSpPr>
          <p:cNvPr id="8" name="Picture Placeholder 7"/>
          <p:cNvSpPr>
            <a:spLocks noGrp="1"/>
          </p:cNvSpPr>
          <p:nvPr>
            <p:ph type="pic" sz="quarter" idx="13" hasCustomPrompt="1"/>
          </p:nvPr>
        </p:nvSpPr>
        <p:spPr>
          <a:xfrm>
            <a:off x="10104438" y="1371918"/>
            <a:ext cx="6300000" cy="6498000"/>
          </a:xfrm>
        </p:spPr>
        <p:txBody>
          <a:bodyPr/>
          <a:lstStyle>
            <a:lvl1pPr>
              <a:defRPr>
                <a:solidFill>
                  <a:schemeClr val="bg1">
                    <a:lumMod val="50000"/>
                  </a:schemeClr>
                </a:solidFill>
              </a:defRPr>
            </a:lvl1pPr>
          </a:lstStyle>
          <a:p>
            <a:r>
              <a:rPr lang="en-GB" noProof="0" dirty="0"/>
              <a:t>Photo</a:t>
            </a:r>
          </a:p>
        </p:txBody>
      </p:sp>
      <p:sp>
        <p:nvSpPr>
          <p:cNvPr id="9" name="Slide Number Placeholder 5"/>
          <p:cNvSpPr>
            <a:spLocks noGrp="1"/>
          </p:cNvSpPr>
          <p:nvPr>
            <p:ph type="sldNum" sz="quarter" idx="4"/>
          </p:nvPr>
        </p:nvSpPr>
        <p:spPr>
          <a:xfrm>
            <a:off x="15590520" y="8948703"/>
            <a:ext cx="921880" cy="519289"/>
          </a:xfrm>
          <a:prstGeom prst="rect">
            <a:avLst/>
          </a:prstGeom>
        </p:spPr>
        <p:txBody>
          <a:bodyPr vert="horz" lIns="91440" tIns="45720" rIns="91440" bIns="45720" rtlCol="0" anchor="ctr"/>
          <a:lstStyle>
            <a:lvl1pPr algn="r">
              <a:defRPr sz="1707">
                <a:solidFill>
                  <a:srgbClr val="1E64C8"/>
                </a:solidFill>
              </a:defRPr>
            </a:lvl1pPr>
          </a:lstStyle>
          <a:p>
            <a:fld id="{7AE184E0-0BD4-4705-A12B-9B71DDE63301}" type="slidenum">
              <a:rPr lang="en-GB" noProof="0" smtClean="0"/>
              <a:pPr/>
              <a:t>‹#›</a:t>
            </a:fld>
            <a:endParaRPr lang="en-GB" noProof="0" dirty="0"/>
          </a:p>
        </p:txBody>
      </p:sp>
      <p:sp>
        <p:nvSpPr>
          <p:cNvPr id="12" name="Content Placeholder 2"/>
          <p:cNvSpPr>
            <a:spLocks noGrp="1"/>
          </p:cNvSpPr>
          <p:nvPr>
            <p:ph idx="1"/>
          </p:nvPr>
        </p:nvSpPr>
        <p:spPr>
          <a:xfrm>
            <a:off x="835825" y="1194364"/>
            <a:ext cx="8442000" cy="6696000"/>
          </a:xfrm>
        </p:spPr>
        <p:txBody>
          <a:bodyPr/>
          <a:lstStyle>
            <a:lvl1pPr defTabSz="457200">
              <a:lnSpc>
                <a:spcPct val="120000"/>
              </a:lnSpc>
              <a:defRPr/>
            </a:lvl1pPr>
            <a:lvl2pPr>
              <a:lnSpc>
                <a:spcPct val="120000"/>
              </a:lnSpc>
              <a:defRPr/>
            </a:lvl2pPr>
            <a:lvl3pPr defTabSz="457200">
              <a:lnSpc>
                <a:spcPct val="120000"/>
              </a:lnSpc>
              <a:defRPr/>
            </a:lvl3pPr>
            <a:lvl4pPr defTabSz="457200">
              <a:lnSpc>
                <a:spcPct val="120000"/>
              </a:lnSpc>
              <a:defRPr/>
            </a:lvl4pPr>
            <a:lvl5pPr defTabSz="457200">
              <a:lnSpc>
                <a:spcPct val="120000"/>
              </a:lnSpc>
              <a:defRPr/>
            </a:lvl5pPr>
          </a:lstStyle>
          <a:p>
            <a:pPr lvl="0"/>
            <a:r>
              <a:rPr lang="nl-NL" noProof="0"/>
              <a:t>Klikken om de tekststijl van het model te bewerken</a:t>
            </a:r>
          </a:p>
          <a:p>
            <a:pPr lvl="1"/>
            <a:r>
              <a:rPr lang="nl-NL" noProof="0"/>
              <a:t>Tweede niveau</a:t>
            </a:r>
          </a:p>
          <a:p>
            <a:pPr lvl="2"/>
            <a:r>
              <a:rPr lang="nl-NL" noProof="0"/>
              <a:t>Derde niveau</a:t>
            </a:r>
          </a:p>
          <a:p>
            <a:pPr lvl="3"/>
            <a:r>
              <a:rPr lang="nl-NL" noProof="0"/>
              <a:t>Vierde niveau</a:t>
            </a:r>
          </a:p>
          <a:p>
            <a:pPr lvl="4"/>
            <a:r>
              <a:rPr lang="nl-NL" noProof="0"/>
              <a:t>Vijfde niveau</a:t>
            </a:r>
            <a:endParaRPr lang="en-GB" noProof="0" dirty="0"/>
          </a:p>
        </p:txBody>
      </p:sp>
    </p:spTree>
    <p:extLst>
      <p:ext uri="{BB962C8B-B14F-4D97-AF65-F5344CB8AC3E}">
        <p14:creationId xmlns:p14="http://schemas.microsoft.com/office/powerpoint/2010/main" val="13148871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Pho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noProof="0"/>
              <a:t>Klik om stijl te bewerken</a:t>
            </a:r>
            <a:endParaRPr lang="en-GB" noProof="0" dirty="0"/>
          </a:p>
        </p:txBody>
      </p:sp>
      <p:sp>
        <p:nvSpPr>
          <p:cNvPr id="4" name="Footer Placeholder 3"/>
          <p:cNvSpPr>
            <a:spLocks noGrp="1"/>
          </p:cNvSpPr>
          <p:nvPr>
            <p:ph type="ftr" sz="quarter" idx="11"/>
          </p:nvPr>
        </p:nvSpPr>
        <p:spPr>
          <a:xfrm>
            <a:off x="952038" y="8948703"/>
            <a:ext cx="8353564" cy="437932"/>
          </a:xfrm>
        </p:spPr>
        <p:txBody>
          <a:bodyPr/>
          <a:lstStyle>
            <a:lvl1pPr algn="l">
              <a:defRPr/>
            </a:lvl1pPr>
          </a:lstStyle>
          <a:p>
            <a:endParaRPr lang="en-GB" dirty="0"/>
          </a:p>
        </p:txBody>
      </p:sp>
      <p:sp>
        <p:nvSpPr>
          <p:cNvPr id="5" name="Slide Number Placeholder 4"/>
          <p:cNvSpPr>
            <a:spLocks noGrp="1"/>
          </p:cNvSpPr>
          <p:nvPr>
            <p:ph type="sldNum" sz="quarter" idx="12"/>
          </p:nvPr>
        </p:nvSpPr>
        <p:spPr/>
        <p:txBody>
          <a:bodyPr/>
          <a:lstStyle/>
          <a:p>
            <a:fld id="{7AE184E0-0BD4-4705-A12B-9B71DDE63301}" type="slidenum">
              <a:rPr lang="en-GB" noProof="0" smtClean="0"/>
              <a:t>‹#›</a:t>
            </a:fld>
            <a:endParaRPr lang="en-GB" noProof="0" dirty="0"/>
          </a:p>
        </p:txBody>
      </p:sp>
      <p:sp>
        <p:nvSpPr>
          <p:cNvPr id="7" name="Picture Placeholder 6"/>
          <p:cNvSpPr>
            <a:spLocks noGrp="1"/>
          </p:cNvSpPr>
          <p:nvPr>
            <p:ph type="pic" sz="quarter" idx="13" hasCustomPrompt="1"/>
          </p:nvPr>
        </p:nvSpPr>
        <p:spPr>
          <a:xfrm>
            <a:off x="952038" y="1371600"/>
            <a:ext cx="15480000" cy="6501600"/>
          </a:xfrm>
        </p:spPr>
        <p:txBody>
          <a:bodyPr/>
          <a:lstStyle>
            <a:lvl1pPr>
              <a:defRPr>
                <a:solidFill>
                  <a:schemeClr val="bg1">
                    <a:lumMod val="50000"/>
                  </a:schemeClr>
                </a:solidFill>
              </a:defRPr>
            </a:lvl1pPr>
          </a:lstStyle>
          <a:p>
            <a:r>
              <a:rPr lang="en-GB" noProof="0" dirty="0"/>
              <a:t>Photo</a:t>
            </a:r>
          </a:p>
        </p:txBody>
      </p:sp>
    </p:spTree>
    <p:extLst>
      <p:ext uri="{BB962C8B-B14F-4D97-AF65-F5344CB8AC3E}">
        <p14:creationId xmlns:p14="http://schemas.microsoft.com/office/powerpoint/2010/main" val="3745163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hoto Only">
    <p:bg>
      <p:bgPr>
        <a:solidFill>
          <a:schemeClr val="bg1"/>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D3465D1-804F-429B-83CD-3EFA8410E123}" type="datetime1">
              <a:rPr lang="en-GB" smtClean="0"/>
              <a:t>23/06/2024</a:t>
            </a:fld>
            <a:endParaRPr lang="en-GB"/>
          </a:p>
        </p:txBody>
      </p:sp>
      <p:sp>
        <p:nvSpPr>
          <p:cNvPr id="3" name="Footer Placeholder 2"/>
          <p:cNvSpPr>
            <a:spLocks noGrp="1"/>
          </p:cNvSpPr>
          <p:nvPr>
            <p:ph type="ftr" sz="quarter" idx="11"/>
          </p:nvPr>
        </p:nvSpPr>
        <p:spPr/>
        <p:txBody>
          <a:bodyPr/>
          <a:lstStyle/>
          <a:p>
            <a:endParaRPr lang="en-GB"/>
          </a:p>
        </p:txBody>
      </p:sp>
      <p:sp>
        <p:nvSpPr>
          <p:cNvPr id="7" name="Covering Background"/>
          <p:cNvSpPr/>
          <p:nvPr userDrawn="1"/>
        </p:nvSpPr>
        <p:spPr>
          <a:xfrm>
            <a:off x="-1" y="0"/>
            <a:ext cx="17337600" cy="97536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Picture Placeholder 5"/>
          <p:cNvSpPr>
            <a:spLocks noGrp="1"/>
          </p:cNvSpPr>
          <p:nvPr>
            <p:ph type="pic" sz="quarter" idx="12" hasCustomPrompt="1"/>
          </p:nvPr>
        </p:nvSpPr>
        <p:spPr>
          <a:xfrm>
            <a:off x="-1" y="0"/>
            <a:ext cx="17337600" cy="9753600"/>
          </a:xfrm>
        </p:spPr>
        <p:txBody>
          <a:bodyPr/>
          <a:lstStyle>
            <a:lvl1pPr>
              <a:defRPr>
                <a:solidFill>
                  <a:schemeClr val="bg1">
                    <a:lumMod val="50000"/>
                  </a:schemeClr>
                </a:solidFill>
              </a:defRPr>
            </a:lvl1pPr>
          </a:lstStyle>
          <a:p>
            <a:r>
              <a:rPr lang="en-GB" noProof="0" dirty="0"/>
              <a:t>Photo</a:t>
            </a:r>
          </a:p>
        </p:txBody>
      </p:sp>
    </p:spTree>
    <p:extLst>
      <p:ext uri="{BB962C8B-B14F-4D97-AF65-F5344CB8AC3E}">
        <p14:creationId xmlns:p14="http://schemas.microsoft.com/office/powerpoint/2010/main" val="29494181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ue textbox over picture">
    <p:bg>
      <p:bgPr>
        <a:solidFill>
          <a:schemeClr val="bg1"/>
        </a:solidFill>
        <a:effectLst/>
      </p:bgPr>
    </p:bg>
    <p:spTree>
      <p:nvGrpSpPr>
        <p:cNvPr id="1" name=""/>
        <p:cNvGrpSpPr/>
        <p:nvPr/>
      </p:nvGrpSpPr>
      <p:grpSpPr>
        <a:xfrm>
          <a:off x="0" y="0"/>
          <a:ext cx="0" cy="0"/>
          <a:chOff x="0" y="0"/>
          <a:chExt cx="0" cy="0"/>
        </a:xfrm>
      </p:grpSpPr>
      <p:sp>
        <p:nvSpPr>
          <p:cNvPr id="6" name="Picture Placeholder 5"/>
          <p:cNvSpPr>
            <a:spLocks noGrp="1"/>
          </p:cNvSpPr>
          <p:nvPr>
            <p:ph type="pic" sz="quarter" idx="12" hasCustomPrompt="1"/>
          </p:nvPr>
        </p:nvSpPr>
        <p:spPr>
          <a:xfrm>
            <a:off x="914400" y="0"/>
            <a:ext cx="16424275" cy="7920000"/>
          </a:xfrm>
        </p:spPr>
        <p:txBody>
          <a:bodyPr/>
          <a:lstStyle>
            <a:lvl1pPr marL="85725" indent="0">
              <a:buNone/>
              <a:defRPr>
                <a:solidFill>
                  <a:schemeClr val="bg1">
                    <a:lumMod val="50000"/>
                  </a:schemeClr>
                </a:solidFill>
              </a:defRPr>
            </a:lvl1pPr>
          </a:lstStyle>
          <a:p>
            <a:r>
              <a:rPr lang="nl-BE" noProof="0"/>
              <a:t>Picture</a:t>
            </a:r>
            <a:endParaRPr lang="nl-BE" noProof="0" dirty="0"/>
          </a:p>
        </p:txBody>
      </p:sp>
      <p:sp>
        <p:nvSpPr>
          <p:cNvPr id="2" name="Date Placeholder 1"/>
          <p:cNvSpPr>
            <a:spLocks noGrp="1"/>
          </p:cNvSpPr>
          <p:nvPr>
            <p:ph type="dt" sz="half" idx="10"/>
          </p:nvPr>
        </p:nvSpPr>
        <p:spPr/>
        <p:txBody>
          <a:bodyPr/>
          <a:lstStyle/>
          <a:p>
            <a:fld id="{66A81384-1200-4D40-BEF0-3A17A1F906F4}" type="datetime1">
              <a:rPr lang="nl-NL" noProof="0" smtClean="0"/>
              <a:t>23-6-2024</a:t>
            </a:fld>
            <a:endParaRPr lang="nl-NL" noProof="0" dirty="0"/>
          </a:p>
        </p:txBody>
      </p:sp>
      <p:sp>
        <p:nvSpPr>
          <p:cNvPr id="3" name="Footer Placeholder 2"/>
          <p:cNvSpPr>
            <a:spLocks noGrp="1"/>
          </p:cNvSpPr>
          <p:nvPr>
            <p:ph type="ftr" sz="quarter" idx="11"/>
          </p:nvPr>
        </p:nvSpPr>
        <p:spPr/>
        <p:txBody>
          <a:bodyPr/>
          <a:lstStyle/>
          <a:p>
            <a:endParaRPr lang="nl-NL" noProof="0" dirty="0"/>
          </a:p>
        </p:txBody>
      </p:sp>
      <p:sp>
        <p:nvSpPr>
          <p:cNvPr id="8" name="Tijdelijke aanduiding voor tekst 7">
            <a:extLst>
              <a:ext uri="{FF2B5EF4-FFF2-40B4-BE49-F238E27FC236}">
                <a16:creationId xmlns:a16="http://schemas.microsoft.com/office/drawing/2014/main" id="{0301F6D1-3E66-4198-8305-F0FF1745CC94}"/>
              </a:ext>
            </a:extLst>
          </p:cNvPr>
          <p:cNvSpPr>
            <a:spLocks noGrp="1"/>
          </p:cNvSpPr>
          <p:nvPr>
            <p:ph type="body" sz="quarter" idx="13" hasCustomPrompt="1"/>
          </p:nvPr>
        </p:nvSpPr>
        <p:spPr>
          <a:xfrm>
            <a:off x="914400" y="2691979"/>
            <a:ext cx="6764400" cy="5230800"/>
          </a:xfrm>
          <a:solidFill>
            <a:srgbClr val="1E64C8"/>
          </a:solidFill>
        </p:spPr>
        <p:txBody>
          <a:bodyPr anchor="b" anchorCtr="0">
            <a:noAutofit/>
          </a:bodyPr>
          <a:lstStyle>
            <a:lvl1pPr marL="85725" indent="0">
              <a:buNone/>
              <a:defRPr sz="10000" u="sng" cap="all" baseline="0">
                <a:solidFill>
                  <a:schemeClr val="bg1"/>
                </a:solidFill>
              </a:defRPr>
            </a:lvl1pPr>
            <a:lvl2pPr marL="984250" indent="-625475">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noProof="0"/>
              <a:t>Click to add  text</a:t>
            </a:r>
            <a:endParaRPr lang="en-GB" noProof="0" dirty="0"/>
          </a:p>
        </p:txBody>
      </p:sp>
    </p:spTree>
    <p:extLst>
      <p:ext uri="{BB962C8B-B14F-4D97-AF65-F5344CB8AC3E}">
        <p14:creationId xmlns:p14="http://schemas.microsoft.com/office/powerpoint/2010/main" val="9837789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Light blue textbox over picture">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876AD30-96E8-448B-B97A-24B00ADE12C5}"/>
              </a:ext>
            </a:extLst>
          </p:cNvPr>
          <p:cNvSpPr/>
          <p:nvPr userDrawn="1"/>
        </p:nvSpPr>
        <p:spPr>
          <a:xfrm>
            <a:off x="914400" y="0"/>
            <a:ext cx="16424275" cy="7898400"/>
          </a:xfrm>
          <a:prstGeom prst="rect">
            <a:avLst/>
          </a:prstGeom>
          <a:solidFill>
            <a:srgbClr val="1E64C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noProof="0" dirty="0"/>
          </a:p>
        </p:txBody>
      </p:sp>
      <p:sp>
        <p:nvSpPr>
          <p:cNvPr id="6" name="Picture Placeholder 5"/>
          <p:cNvSpPr>
            <a:spLocks noGrp="1"/>
          </p:cNvSpPr>
          <p:nvPr>
            <p:ph type="pic" sz="quarter" idx="12" hasCustomPrompt="1"/>
          </p:nvPr>
        </p:nvSpPr>
        <p:spPr>
          <a:xfrm>
            <a:off x="914400" y="0"/>
            <a:ext cx="16424275" cy="7920000"/>
          </a:xfrm>
        </p:spPr>
        <p:txBody>
          <a:bodyPr/>
          <a:lstStyle>
            <a:lvl1pPr marL="85725" indent="0">
              <a:buNone/>
              <a:defRPr>
                <a:solidFill>
                  <a:schemeClr val="bg1">
                    <a:lumMod val="50000"/>
                  </a:schemeClr>
                </a:solidFill>
              </a:defRPr>
            </a:lvl1pPr>
          </a:lstStyle>
          <a:p>
            <a:r>
              <a:rPr lang="nl-BE" noProof="0"/>
              <a:t>Picture</a:t>
            </a:r>
            <a:endParaRPr lang="nl-BE" noProof="0" dirty="0"/>
          </a:p>
        </p:txBody>
      </p:sp>
      <p:sp>
        <p:nvSpPr>
          <p:cNvPr id="2" name="Date Placeholder 1"/>
          <p:cNvSpPr>
            <a:spLocks noGrp="1"/>
          </p:cNvSpPr>
          <p:nvPr>
            <p:ph type="dt" sz="half" idx="10"/>
          </p:nvPr>
        </p:nvSpPr>
        <p:spPr/>
        <p:txBody>
          <a:bodyPr/>
          <a:lstStyle/>
          <a:p>
            <a:fld id="{66A81384-1200-4D40-BEF0-3A17A1F906F4}" type="datetime1">
              <a:rPr lang="nl-NL" noProof="0" smtClean="0"/>
              <a:t>23-6-2024</a:t>
            </a:fld>
            <a:endParaRPr lang="nl-NL" noProof="0" dirty="0"/>
          </a:p>
        </p:txBody>
      </p:sp>
      <p:sp>
        <p:nvSpPr>
          <p:cNvPr id="3" name="Footer Placeholder 2"/>
          <p:cNvSpPr>
            <a:spLocks noGrp="1"/>
          </p:cNvSpPr>
          <p:nvPr>
            <p:ph type="ftr" sz="quarter" idx="11"/>
          </p:nvPr>
        </p:nvSpPr>
        <p:spPr/>
        <p:txBody>
          <a:bodyPr/>
          <a:lstStyle/>
          <a:p>
            <a:endParaRPr lang="nl-NL" noProof="0" dirty="0"/>
          </a:p>
        </p:txBody>
      </p:sp>
      <p:sp>
        <p:nvSpPr>
          <p:cNvPr id="8" name="Tijdelijke aanduiding voor tekst 7">
            <a:extLst>
              <a:ext uri="{FF2B5EF4-FFF2-40B4-BE49-F238E27FC236}">
                <a16:creationId xmlns:a16="http://schemas.microsoft.com/office/drawing/2014/main" id="{0301F6D1-3E66-4198-8305-F0FF1745CC94}"/>
              </a:ext>
            </a:extLst>
          </p:cNvPr>
          <p:cNvSpPr>
            <a:spLocks noGrp="1"/>
          </p:cNvSpPr>
          <p:nvPr>
            <p:ph type="body" sz="quarter" idx="13" hasCustomPrompt="1"/>
          </p:nvPr>
        </p:nvSpPr>
        <p:spPr>
          <a:xfrm>
            <a:off x="914399" y="1011602"/>
            <a:ext cx="7754938" cy="6908398"/>
          </a:xfrm>
          <a:solidFill>
            <a:srgbClr val="E9F0FA"/>
          </a:solidFill>
        </p:spPr>
        <p:txBody>
          <a:bodyPr>
            <a:normAutofit/>
          </a:bodyPr>
          <a:lstStyle>
            <a:lvl1pPr marL="85725" indent="0">
              <a:buNone/>
              <a:defRPr sz="5400" u="sng" cap="all" baseline="0">
                <a:solidFill>
                  <a:srgbClr val="1E64C8"/>
                </a:solidFill>
              </a:defRPr>
            </a:lvl1pPr>
            <a:lvl2pPr marL="984250" indent="-625475">
              <a:defRPr>
                <a:solidFill>
                  <a:srgbClr val="1E64C8"/>
                </a:solidFill>
              </a:defRPr>
            </a:lvl2pPr>
            <a:lvl3pPr>
              <a:defRPr>
                <a:solidFill>
                  <a:srgbClr val="1E64C8"/>
                </a:solidFill>
              </a:defRPr>
            </a:lvl3pPr>
            <a:lvl4pPr>
              <a:defRPr>
                <a:solidFill>
                  <a:srgbClr val="1E64C8"/>
                </a:solidFill>
              </a:defRPr>
            </a:lvl4pPr>
            <a:lvl5pPr>
              <a:defRPr>
                <a:solidFill>
                  <a:srgbClr val="1E64C8"/>
                </a:solidFill>
              </a:defRPr>
            </a:lvl5pPr>
          </a:lstStyle>
          <a:p>
            <a:pPr lvl="0"/>
            <a:r>
              <a:rPr lang="en-GB" noProof="0"/>
              <a:t>Click to add text</a:t>
            </a:r>
            <a:endParaRPr lang="en-GB" noProof="0" dirty="0"/>
          </a:p>
        </p:txBody>
      </p:sp>
    </p:spTree>
    <p:extLst>
      <p:ext uri="{BB962C8B-B14F-4D97-AF65-F5344CB8AC3E}">
        <p14:creationId xmlns:p14="http://schemas.microsoft.com/office/powerpoint/2010/main" val="32579867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0118" y="252000"/>
            <a:ext cx="15705282" cy="863693"/>
          </a:xfrm>
          <a:prstGeom prst="rect">
            <a:avLst/>
          </a:prstGeom>
        </p:spPr>
        <p:txBody>
          <a:bodyPr vert="horz" lIns="91440" tIns="45720" rIns="91440" bIns="45720" rtlCol="0" anchor="t" anchorCtr="0">
            <a:noAutofit/>
          </a:bodyPr>
          <a:lstStyle/>
          <a:p>
            <a:r>
              <a:rPr lang="nl-NL" noProof="0"/>
              <a:t>Klik om stijl te bewerken</a:t>
            </a:r>
            <a:endParaRPr lang="en-GB" noProof="0" dirty="0"/>
          </a:p>
        </p:txBody>
      </p:sp>
      <p:sp>
        <p:nvSpPr>
          <p:cNvPr id="3" name="Text Placeholder 2"/>
          <p:cNvSpPr>
            <a:spLocks noGrp="1"/>
          </p:cNvSpPr>
          <p:nvPr>
            <p:ph type="body" idx="1"/>
          </p:nvPr>
        </p:nvSpPr>
        <p:spPr>
          <a:xfrm>
            <a:off x="835825" y="1194364"/>
            <a:ext cx="15699575" cy="6696000"/>
          </a:xfrm>
          <a:prstGeom prst="rect">
            <a:avLst/>
          </a:prstGeom>
        </p:spPr>
        <p:txBody>
          <a:bodyPr vert="horz" lIns="91440" tIns="45720" rIns="91440" bIns="45720" rtlCol="0">
            <a:normAutofit/>
          </a:bodyPr>
          <a:lstStyle/>
          <a:p>
            <a:pPr lvl="0"/>
            <a:r>
              <a:rPr lang="nl-NL" noProof="0"/>
              <a:t>Klikken om de tekststijl van het model te bewerken</a:t>
            </a:r>
          </a:p>
          <a:p>
            <a:pPr lvl="1"/>
            <a:r>
              <a:rPr lang="nl-NL" noProof="0"/>
              <a:t>Tweede niveau</a:t>
            </a:r>
          </a:p>
          <a:p>
            <a:pPr lvl="2"/>
            <a:r>
              <a:rPr lang="nl-NL" noProof="0"/>
              <a:t>Derde niveau</a:t>
            </a:r>
          </a:p>
          <a:p>
            <a:pPr lvl="3"/>
            <a:r>
              <a:rPr lang="nl-NL" noProof="0"/>
              <a:t>Vierde niveau</a:t>
            </a:r>
          </a:p>
          <a:p>
            <a:pPr lvl="4"/>
            <a:r>
              <a:rPr lang="nl-NL" noProof="0"/>
              <a:t>Vijfde niveau</a:t>
            </a:r>
            <a:endParaRPr lang="en-GB" noProof="0" dirty="0"/>
          </a:p>
        </p:txBody>
      </p:sp>
      <p:sp>
        <p:nvSpPr>
          <p:cNvPr id="4" name="Date Placeholder 3"/>
          <p:cNvSpPr>
            <a:spLocks noGrp="1"/>
          </p:cNvSpPr>
          <p:nvPr>
            <p:ph type="dt" sz="half" idx="2"/>
          </p:nvPr>
        </p:nvSpPr>
        <p:spPr>
          <a:xfrm>
            <a:off x="4072394" y="8948703"/>
            <a:ext cx="2297926" cy="519289"/>
          </a:xfrm>
          <a:prstGeom prst="rect">
            <a:avLst/>
          </a:prstGeom>
        </p:spPr>
        <p:txBody>
          <a:bodyPr vert="horz" lIns="91440" tIns="45720" rIns="91440" bIns="45720" rtlCol="0" anchor="ctr"/>
          <a:lstStyle>
            <a:lvl1pPr algn="l">
              <a:defRPr sz="1707">
                <a:solidFill>
                  <a:schemeClr val="tx1">
                    <a:tint val="75000"/>
                  </a:schemeClr>
                </a:solidFill>
              </a:defRPr>
            </a:lvl1pPr>
          </a:lstStyle>
          <a:p>
            <a:fld id="{434BA3CA-1064-434F-B179-AB3B0298C0D6}" type="datetime1">
              <a:rPr lang="en-GB" noProof="0" smtClean="0"/>
              <a:t>23/06/2024</a:t>
            </a:fld>
            <a:endParaRPr lang="en-GB" noProof="0" dirty="0"/>
          </a:p>
        </p:txBody>
      </p:sp>
      <p:sp>
        <p:nvSpPr>
          <p:cNvPr id="5" name="Footer Placeholder 4"/>
          <p:cNvSpPr>
            <a:spLocks noGrp="1"/>
          </p:cNvSpPr>
          <p:nvPr>
            <p:ph type="ftr" sz="quarter" idx="3"/>
          </p:nvPr>
        </p:nvSpPr>
        <p:spPr>
          <a:xfrm>
            <a:off x="6810236" y="8994423"/>
            <a:ext cx="8353564" cy="437932"/>
          </a:xfrm>
          <a:prstGeom prst="rect">
            <a:avLst/>
          </a:prstGeom>
        </p:spPr>
        <p:txBody>
          <a:bodyPr vert="horz" lIns="91440" tIns="45720" rIns="91440" bIns="45720" rtlCol="0" anchor="ctr"/>
          <a:lstStyle>
            <a:lvl1pPr algn="ctr">
              <a:defRPr sz="1707">
                <a:solidFill>
                  <a:schemeClr val="tx1">
                    <a:tint val="75000"/>
                  </a:schemeClr>
                </a:solidFill>
              </a:defRPr>
            </a:lvl1pPr>
          </a:lstStyle>
          <a:p>
            <a:endParaRPr lang="en-GB" noProof="0" dirty="0"/>
          </a:p>
        </p:txBody>
      </p:sp>
      <p:sp>
        <p:nvSpPr>
          <p:cNvPr id="6" name="Slide Number Placeholder 5"/>
          <p:cNvSpPr>
            <a:spLocks noGrp="1"/>
          </p:cNvSpPr>
          <p:nvPr>
            <p:ph type="sldNum" sz="quarter" idx="4"/>
          </p:nvPr>
        </p:nvSpPr>
        <p:spPr>
          <a:xfrm>
            <a:off x="15590520" y="8948703"/>
            <a:ext cx="921880" cy="519289"/>
          </a:xfrm>
          <a:prstGeom prst="rect">
            <a:avLst/>
          </a:prstGeom>
        </p:spPr>
        <p:txBody>
          <a:bodyPr vert="horz" lIns="91440" tIns="45720" rIns="91440" bIns="45720" rtlCol="0" anchor="ctr"/>
          <a:lstStyle>
            <a:lvl1pPr algn="r">
              <a:defRPr sz="1707">
                <a:solidFill>
                  <a:srgbClr val="1E64C8"/>
                </a:solidFill>
              </a:defRPr>
            </a:lvl1pPr>
          </a:lstStyle>
          <a:p>
            <a:fld id="{7AE184E0-0BD4-4705-A12B-9B71DDE63301}" type="slidenum">
              <a:rPr lang="en-GB" noProof="0" smtClean="0"/>
              <a:pPr/>
              <a:t>‹#›</a:t>
            </a:fld>
            <a:endParaRPr lang="en-GB" noProof="0" dirty="0"/>
          </a:p>
        </p:txBody>
      </p:sp>
      <p:sp>
        <p:nvSpPr>
          <p:cNvPr id="7" name="Title positioning box" hidden="1"/>
          <p:cNvSpPr/>
          <p:nvPr userDrawn="1"/>
        </p:nvSpPr>
        <p:spPr>
          <a:xfrm>
            <a:off x="927265" y="367200"/>
            <a:ext cx="15480000" cy="46364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 positoning box" hidden="1"/>
          <p:cNvSpPr/>
          <p:nvPr userDrawn="1"/>
        </p:nvSpPr>
        <p:spPr>
          <a:xfrm>
            <a:off x="927265" y="1584000"/>
            <a:ext cx="8229600" cy="63000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Logo positioning box" hidden="1"/>
          <p:cNvSpPr/>
          <p:nvPr userDrawn="1"/>
        </p:nvSpPr>
        <p:spPr>
          <a:xfrm flipV="1">
            <a:off x="928800" y="7878842"/>
            <a:ext cx="15478465" cy="1416353"/>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 positoning box" hidden="1"/>
          <p:cNvSpPr/>
          <p:nvPr userDrawn="1"/>
        </p:nvSpPr>
        <p:spPr>
          <a:xfrm>
            <a:off x="9172105" y="1584000"/>
            <a:ext cx="914400" cy="63000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 positoning box" hidden="1"/>
          <p:cNvSpPr/>
          <p:nvPr userDrawn="1"/>
        </p:nvSpPr>
        <p:spPr>
          <a:xfrm>
            <a:off x="10099369" y="1356360"/>
            <a:ext cx="6307895" cy="652764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770589907"/>
      </p:ext>
    </p:extLst>
  </p:cSld>
  <p:clrMap bg1="lt1" tx1="dk1" bg2="lt2" tx2="dk2" accent1="accent1" accent2="accent2" accent3="accent3" accent4="accent4" accent5="accent5" accent6="accent6" hlink="hlink" folHlink="folHlink"/>
  <p:sldLayoutIdLst>
    <p:sldLayoutId id="2147483672" r:id="rId1"/>
    <p:sldLayoutId id="2147483661" r:id="rId2"/>
    <p:sldLayoutId id="2147483673" r:id="rId3"/>
    <p:sldLayoutId id="2147483662" r:id="rId4"/>
    <p:sldLayoutId id="2147483674" r:id="rId5"/>
    <p:sldLayoutId id="2147483666" r:id="rId6"/>
    <p:sldLayoutId id="2147483675" r:id="rId7"/>
    <p:sldLayoutId id="2147483677" r:id="rId8"/>
    <p:sldLayoutId id="2147483678" r:id="rId9"/>
    <p:sldLayoutId id="2147483676" r:id="rId10"/>
  </p:sldLayoutIdLst>
  <p:hf hdr="0" ftr="0" dt="0"/>
  <p:txStyles>
    <p:titleStyle>
      <a:lvl1pPr algn="l" defTabSz="1300368" rtl="0" eaLnBrk="1" latinLnBrk="0" hangingPunct="1">
        <a:lnSpc>
          <a:spcPct val="90000"/>
        </a:lnSpc>
        <a:spcBef>
          <a:spcPct val="0"/>
        </a:spcBef>
        <a:buNone/>
        <a:defRPr sz="5400" u="sng" kern="1200" cap="all" baseline="0">
          <a:solidFill>
            <a:srgbClr val="1E64C8"/>
          </a:solidFill>
          <a:uFill>
            <a:solidFill>
              <a:srgbClr val="1E64C8"/>
            </a:solidFill>
          </a:uFill>
          <a:latin typeface="+mj-lt"/>
          <a:ea typeface="+mj-ea"/>
          <a:cs typeface="+mj-cs"/>
        </a:defRPr>
      </a:lvl1pPr>
    </p:titleStyle>
    <p:bodyStyle>
      <a:lvl1pPr marL="0" indent="0" algn="l" defTabSz="1300368" rtl="0" eaLnBrk="1" latinLnBrk="0" hangingPunct="1">
        <a:lnSpc>
          <a:spcPct val="120000"/>
        </a:lnSpc>
        <a:spcBef>
          <a:spcPts val="0"/>
        </a:spcBef>
        <a:buFont typeface="Arial" panose="020B0604020202020204" pitchFamily="34" charset="0"/>
        <a:buNone/>
        <a:defRPr sz="4800" kern="1200">
          <a:solidFill>
            <a:schemeClr val="tx1"/>
          </a:solidFill>
          <a:latin typeface="+mn-lt"/>
          <a:ea typeface="+mn-ea"/>
          <a:cs typeface="+mn-cs"/>
        </a:defRPr>
      </a:lvl1pPr>
      <a:lvl2pPr marL="457200" indent="-360000" algn="l" defTabSz="457200" rtl="0" eaLnBrk="1" latinLnBrk="0" hangingPunct="1">
        <a:lnSpc>
          <a:spcPct val="120000"/>
        </a:lnSpc>
        <a:spcBef>
          <a:spcPts val="0"/>
        </a:spcBef>
        <a:buFont typeface="Arial" panose="020B0604020202020204" pitchFamily="34" charset="0"/>
        <a:buChar char="̶"/>
        <a:tabLst/>
        <a:defRPr sz="4800" kern="1200">
          <a:solidFill>
            <a:schemeClr val="tx1"/>
          </a:solidFill>
          <a:latin typeface="+mn-lt"/>
          <a:ea typeface="+mn-ea"/>
          <a:cs typeface="+mn-cs"/>
        </a:defRPr>
      </a:lvl2pPr>
      <a:lvl3pPr marL="900113" indent="-458788" algn="l" defTabSz="1300368" rtl="0" eaLnBrk="1" latinLnBrk="0" hangingPunct="1">
        <a:lnSpc>
          <a:spcPct val="120000"/>
        </a:lnSpc>
        <a:spcBef>
          <a:spcPts val="0"/>
        </a:spcBef>
        <a:buFont typeface="Arial" panose="020B0604020202020204" pitchFamily="34" charset="0"/>
        <a:buChar char="‒"/>
        <a:defRPr sz="4800" kern="1200">
          <a:solidFill>
            <a:schemeClr val="tx1"/>
          </a:solidFill>
          <a:latin typeface="+mn-lt"/>
          <a:ea typeface="+mn-ea"/>
          <a:cs typeface="+mn-cs"/>
        </a:defRPr>
      </a:lvl3pPr>
      <a:lvl4pPr marL="1441450" indent="-541338" algn="l" defTabSz="1300368" rtl="0" eaLnBrk="1" latinLnBrk="0" hangingPunct="1">
        <a:lnSpc>
          <a:spcPct val="120000"/>
        </a:lnSpc>
        <a:spcBef>
          <a:spcPts val="0"/>
        </a:spcBef>
        <a:buFont typeface="Arial" panose="020B0604020202020204" pitchFamily="34" charset="0"/>
        <a:buChar char="‒"/>
        <a:defRPr sz="4800" kern="1200">
          <a:solidFill>
            <a:schemeClr val="tx1"/>
          </a:solidFill>
          <a:latin typeface="+mn-lt"/>
          <a:ea typeface="+mn-ea"/>
          <a:cs typeface="+mn-cs"/>
        </a:defRPr>
      </a:lvl4pPr>
      <a:lvl5pPr marL="2600325" indent="-1158875" algn="l" defTabSz="1300368" rtl="0" eaLnBrk="1" latinLnBrk="0" hangingPunct="1">
        <a:lnSpc>
          <a:spcPct val="120000"/>
        </a:lnSpc>
        <a:spcBef>
          <a:spcPts val="0"/>
        </a:spcBef>
        <a:buFont typeface="Arial" panose="020B0604020202020204" pitchFamily="34" charset="0"/>
        <a:buNone/>
        <a:defRPr sz="4800" kern="1200">
          <a:solidFill>
            <a:schemeClr val="tx1"/>
          </a:solidFill>
          <a:latin typeface="+mn-lt"/>
          <a:ea typeface="+mn-ea"/>
          <a:cs typeface="+mn-cs"/>
        </a:defRPr>
      </a:lvl5pPr>
      <a:lvl6pPr marL="3576013" indent="-325092" algn="l" defTabSz="1300368"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6pPr>
      <a:lvl7pPr marL="4226197" indent="-325092" algn="l" defTabSz="1300368"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7pPr>
      <a:lvl8pPr marL="4876381" indent="-325092" algn="l" defTabSz="1300368"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8pPr>
      <a:lvl9pPr marL="5526565" indent="-325092" algn="l" defTabSz="1300368"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9pPr>
    </p:bodyStyle>
    <p:otherStyle>
      <a:defPPr>
        <a:defRPr lang="en-US"/>
      </a:defPPr>
      <a:lvl1pPr marL="0" algn="l" defTabSz="1300368" rtl="0" eaLnBrk="1" latinLnBrk="0" hangingPunct="1">
        <a:defRPr sz="2560" kern="1200">
          <a:solidFill>
            <a:schemeClr val="tx1"/>
          </a:solidFill>
          <a:latin typeface="+mn-lt"/>
          <a:ea typeface="+mn-ea"/>
          <a:cs typeface="+mn-cs"/>
        </a:defRPr>
      </a:lvl1pPr>
      <a:lvl2pPr marL="650184" algn="l" defTabSz="1300368" rtl="0" eaLnBrk="1" latinLnBrk="0" hangingPunct="1">
        <a:defRPr sz="2560" kern="1200">
          <a:solidFill>
            <a:schemeClr val="tx1"/>
          </a:solidFill>
          <a:latin typeface="+mn-lt"/>
          <a:ea typeface="+mn-ea"/>
          <a:cs typeface="+mn-cs"/>
        </a:defRPr>
      </a:lvl2pPr>
      <a:lvl3pPr marL="1300368" algn="l" defTabSz="1300368" rtl="0" eaLnBrk="1" latinLnBrk="0" hangingPunct="1">
        <a:defRPr sz="2560" kern="1200">
          <a:solidFill>
            <a:schemeClr val="tx1"/>
          </a:solidFill>
          <a:latin typeface="+mn-lt"/>
          <a:ea typeface="+mn-ea"/>
          <a:cs typeface="+mn-cs"/>
        </a:defRPr>
      </a:lvl3pPr>
      <a:lvl4pPr marL="1950552" algn="l" defTabSz="1300368" rtl="0" eaLnBrk="1" latinLnBrk="0" hangingPunct="1">
        <a:defRPr sz="2560" kern="1200">
          <a:solidFill>
            <a:schemeClr val="tx1"/>
          </a:solidFill>
          <a:latin typeface="+mn-lt"/>
          <a:ea typeface="+mn-ea"/>
          <a:cs typeface="+mn-cs"/>
        </a:defRPr>
      </a:lvl4pPr>
      <a:lvl5pPr marL="2600736" algn="l" defTabSz="1300368" rtl="0" eaLnBrk="1" latinLnBrk="0" hangingPunct="1">
        <a:defRPr sz="2560" kern="1200">
          <a:solidFill>
            <a:schemeClr val="tx1"/>
          </a:solidFill>
          <a:latin typeface="+mn-lt"/>
          <a:ea typeface="+mn-ea"/>
          <a:cs typeface="+mn-cs"/>
        </a:defRPr>
      </a:lvl5pPr>
      <a:lvl6pPr marL="3250921" algn="l" defTabSz="1300368" rtl="0" eaLnBrk="1" latinLnBrk="0" hangingPunct="1">
        <a:defRPr sz="2560" kern="1200">
          <a:solidFill>
            <a:schemeClr val="tx1"/>
          </a:solidFill>
          <a:latin typeface="+mn-lt"/>
          <a:ea typeface="+mn-ea"/>
          <a:cs typeface="+mn-cs"/>
        </a:defRPr>
      </a:lvl6pPr>
      <a:lvl7pPr marL="3901105" algn="l" defTabSz="1300368" rtl="0" eaLnBrk="1" latinLnBrk="0" hangingPunct="1">
        <a:defRPr sz="2560" kern="1200">
          <a:solidFill>
            <a:schemeClr val="tx1"/>
          </a:solidFill>
          <a:latin typeface="+mn-lt"/>
          <a:ea typeface="+mn-ea"/>
          <a:cs typeface="+mn-cs"/>
        </a:defRPr>
      </a:lvl7pPr>
      <a:lvl8pPr marL="4551289" algn="l" defTabSz="1300368" rtl="0" eaLnBrk="1" latinLnBrk="0" hangingPunct="1">
        <a:defRPr sz="2560" kern="1200">
          <a:solidFill>
            <a:schemeClr val="tx1"/>
          </a:solidFill>
          <a:latin typeface="+mn-lt"/>
          <a:ea typeface="+mn-ea"/>
          <a:cs typeface="+mn-cs"/>
        </a:defRPr>
      </a:lvl8pPr>
      <a:lvl9pPr marL="5201473" algn="l" defTabSz="1300368" rtl="0" eaLnBrk="1" latinLnBrk="0" hangingPunct="1">
        <a:defRPr sz="25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0.xml"/><Relationship Id="rId1" Type="http://schemas.openxmlformats.org/officeDocument/2006/relationships/slideLayout" Target="../slideLayouts/slideLayout6.xml"/><Relationship Id="rId5" Type="http://schemas.openxmlformats.org/officeDocument/2006/relationships/image" Target="../media/image36.png"/><Relationship Id="rId4" Type="http://schemas.openxmlformats.org/officeDocument/2006/relationships/image" Target="../media/image35.png"/></Relationships>
</file>

<file path=ppt/slides/_rels/slide1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12.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39.png"/><Relationship Id="rId7" Type="http://schemas.openxmlformats.org/officeDocument/2006/relationships/image" Target="../media/image44.png"/><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pn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image" Target="../media/image7.svg"/><Relationship Id="rId9"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5.xml"/><Relationship Id="rId1" Type="http://schemas.openxmlformats.org/officeDocument/2006/relationships/slideLayout" Target="../slideLayouts/slideLayout10.xml"/><Relationship Id="rId6" Type="http://schemas.openxmlformats.org/officeDocument/2006/relationships/image" Target="../media/image49.png"/><Relationship Id="rId5" Type="http://schemas.openxmlformats.org/officeDocument/2006/relationships/image" Target="../media/image48.emf"/><Relationship Id="rId4" Type="http://schemas.openxmlformats.org/officeDocument/2006/relationships/image" Target="../media/image47.png"/></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0.png"/><Relationship Id="rId1" Type="http://schemas.openxmlformats.org/officeDocument/2006/relationships/slideLayout" Target="../slideLayouts/slideLayout4.xml"/><Relationship Id="rId4" Type="http://schemas.openxmlformats.org/officeDocument/2006/relationships/image" Target="../media/image7.svg"/></Relationships>
</file>

<file path=ppt/slides/_rels/slide17.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51.jpg"/><Relationship Id="rId7" Type="http://schemas.openxmlformats.org/officeDocument/2006/relationships/image" Target="../media/image53.jpeg"/><Relationship Id="rId2" Type="http://schemas.openxmlformats.org/officeDocument/2006/relationships/notesSlide" Target="../notesSlides/notesSlide16.xml"/><Relationship Id="rId1" Type="http://schemas.openxmlformats.org/officeDocument/2006/relationships/slideLayout" Target="../slideLayouts/slideLayout4.xml"/><Relationship Id="rId6" Type="http://schemas.openxmlformats.org/officeDocument/2006/relationships/image" Target="../media/image52.png"/><Relationship Id="rId5" Type="http://schemas.openxmlformats.org/officeDocument/2006/relationships/image" Target="../media/image7.svg"/><Relationship Id="rId10" Type="http://schemas.openxmlformats.org/officeDocument/2006/relationships/image" Target="../media/image56.png"/><Relationship Id="rId4" Type="http://schemas.openxmlformats.org/officeDocument/2006/relationships/image" Target="../media/image6.png"/><Relationship Id="rId9" Type="http://schemas.openxmlformats.org/officeDocument/2006/relationships/image" Target="../media/image55.png"/></Relationships>
</file>

<file path=ppt/slides/_rels/slide1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image" Target="../media/image240.png"/></Relationships>
</file>

<file path=ppt/slides/_rels/slide1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image" Target="../media/image250.png"/></Relationships>
</file>

<file path=ppt/slides/_rels/slide2.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pn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image" Target="../media/image7.svg"/><Relationship Id="rId9" Type="http://schemas.openxmlformats.org/officeDocument/2006/relationships/image" Target="../media/image12.png"/></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9.xml"/><Relationship Id="rId1" Type="http://schemas.openxmlformats.org/officeDocument/2006/relationships/slideLayout" Target="../slideLayouts/slideLayout6.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35.png"/></Relationships>
</file>

<file path=ppt/slides/_rels/slide21.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notesSlide" Target="../notesSlides/notesSlide20.xml"/><Relationship Id="rId1" Type="http://schemas.openxmlformats.org/officeDocument/2006/relationships/slideLayout" Target="../slideLayouts/slideLayout6.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2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1.xml"/><Relationship Id="rId1" Type="http://schemas.openxmlformats.org/officeDocument/2006/relationships/slideLayout" Target="../slideLayouts/slideLayout6.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_rels/slide23.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41.png"/><Relationship Id="rId7" Type="http://schemas.openxmlformats.org/officeDocument/2006/relationships/image" Target="../media/image44.png"/><Relationship Id="rId2" Type="http://schemas.openxmlformats.org/officeDocument/2006/relationships/notesSlide" Target="../notesSlides/notesSlide22.xml"/><Relationship Id="rId1" Type="http://schemas.openxmlformats.org/officeDocument/2006/relationships/slideLayout" Target="../slideLayouts/slideLayout6.xml"/><Relationship Id="rId6" Type="http://schemas.openxmlformats.org/officeDocument/2006/relationships/image" Target="../media/image43.png"/><Relationship Id="rId5" Type="http://schemas.openxmlformats.org/officeDocument/2006/relationships/image" Target="../media/image70.png"/><Relationship Id="rId4" Type="http://schemas.openxmlformats.org/officeDocument/2006/relationships/image" Target="../media/image42.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20.svg"/><Relationship Id="rId11" Type="http://schemas.openxmlformats.org/officeDocument/2006/relationships/image" Target="../media/image25.png"/><Relationship Id="rId5" Type="http://schemas.openxmlformats.org/officeDocument/2006/relationships/image" Target="../media/image19.png"/><Relationship Id="rId10" Type="http://schemas.openxmlformats.org/officeDocument/2006/relationships/image" Target="../media/image24.svg"/><Relationship Id="rId4" Type="http://schemas.openxmlformats.org/officeDocument/2006/relationships/image" Target="../media/image18.png"/><Relationship Id="rId9" Type="http://schemas.openxmlformats.org/officeDocument/2006/relationships/image" Target="../media/image23.png"/></Relationships>
</file>

<file path=ppt/slides/_rels/slide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28.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34.png"/><Relationship Id="rId3" Type="http://schemas.openxmlformats.org/officeDocument/2006/relationships/diagramData" Target="../diagrams/data1.xml"/><Relationship Id="rId7" Type="http://schemas.microsoft.com/office/2007/relationships/diagramDrawing" Target="../diagrams/drawing1.xml"/><Relationship Id="rId12" Type="http://schemas.openxmlformats.org/officeDocument/2006/relationships/image" Target="../media/image33.png"/><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diagramColors" Target="../diagrams/colors1.xml"/><Relationship Id="rId11" Type="http://schemas.openxmlformats.org/officeDocument/2006/relationships/image" Target="../media/image32.png"/><Relationship Id="rId5" Type="http://schemas.openxmlformats.org/officeDocument/2006/relationships/diagramQuickStyle" Target="../diagrams/quickStyle1.xml"/><Relationship Id="rId10" Type="http://schemas.openxmlformats.org/officeDocument/2006/relationships/image" Target="../media/image31.png"/><Relationship Id="rId4" Type="http://schemas.openxmlformats.org/officeDocument/2006/relationships/diagramLayout" Target="../diagrams/layout1.xml"/><Relationship Id="rId9" Type="http://schemas.openxmlformats.org/officeDocument/2006/relationships/image" Target="../media/image3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el 9"/>
          <p:cNvSpPr>
            <a:spLocks noGrp="1"/>
          </p:cNvSpPr>
          <p:nvPr>
            <p:ph type="ctrTitle"/>
          </p:nvPr>
        </p:nvSpPr>
        <p:spPr/>
        <p:txBody>
          <a:bodyPr/>
          <a:lstStyle/>
          <a:p>
            <a:r>
              <a:rPr lang="nl-NL" sz="8800" u="none" cap="none" dirty="0"/>
              <a:t>Assessment of database </a:t>
            </a:r>
            <a:r>
              <a:rPr lang="nl-NL" sz="8800" u="none" cap="none" dirty="0" err="1"/>
              <a:t>construction</a:t>
            </a:r>
            <a:r>
              <a:rPr lang="nl-NL" sz="8800" u="none" cap="none" dirty="0"/>
              <a:t> and </a:t>
            </a:r>
            <a:r>
              <a:rPr lang="nl-NL" sz="8800" u="none" cap="none" dirty="0" err="1"/>
              <a:t>reduction</a:t>
            </a:r>
            <a:r>
              <a:rPr lang="nl-NL" sz="8800" u="none" cap="none" dirty="0"/>
              <a:t> methods in metaproteomics</a:t>
            </a:r>
          </a:p>
        </p:txBody>
      </p:sp>
      <p:sp>
        <p:nvSpPr>
          <p:cNvPr id="11" name="Ondertitel 10"/>
          <p:cNvSpPr>
            <a:spLocks noGrp="1"/>
          </p:cNvSpPr>
          <p:nvPr>
            <p:ph type="subTitle" idx="1"/>
          </p:nvPr>
        </p:nvSpPr>
        <p:spPr/>
        <p:txBody>
          <a:bodyPr/>
          <a:lstStyle/>
          <a:p>
            <a:r>
              <a:rPr lang="nl-NL" dirty="0" err="1">
                <a:solidFill>
                  <a:schemeClr val="bg1"/>
                </a:solidFill>
              </a:rPr>
              <a:t>Defense</a:t>
            </a:r>
            <a:r>
              <a:rPr lang="nl-NL" dirty="0">
                <a:solidFill>
                  <a:schemeClr val="bg1"/>
                </a:solidFill>
              </a:rPr>
              <a:t> </a:t>
            </a:r>
            <a:r>
              <a:rPr lang="nl-NL" dirty="0" err="1">
                <a:solidFill>
                  <a:schemeClr val="bg1"/>
                </a:solidFill>
              </a:rPr>
              <a:t>Master’s</a:t>
            </a:r>
            <a:r>
              <a:rPr lang="nl-NL" dirty="0">
                <a:solidFill>
                  <a:schemeClr val="bg1"/>
                </a:solidFill>
              </a:rPr>
              <a:t> </a:t>
            </a:r>
            <a:r>
              <a:rPr lang="nl-NL" dirty="0" err="1">
                <a:solidFill>
                  <a:schemeClr val="bg1"/>
                </a:solidFill>
              </a:rPr>
              <a:t>Dissertation</a:t>
            </a:r>
            <a:r>
              <a:rPr lang="nl-NL" dirty="0">
                <a:solidFill>
                  <a:schemeClr val="bg1"/>
                </a:solidFill>
              </a:rPr>
              <a:t> / Wout Cattrijsse / 24.06.2024</a:t>
            </a:r>
          </a:p>
        </p:txBody>
      </p:sp>
      <p:pic>
        <p:nvPicPr>
          <p:cNvPr id="18" name="Tijdelijke aanduiding voor afbeelding 17" descr="Afbeelding met Lettertype, Graphics, logo, tekst&#10;&#10;Automatisch gegenereerde beschrijving">
            <a:extLst>
              <a:ext uri="{FF2B5EF4-FFF2-40B4-BE49-F238E27FC236}">
                <a16:creationId xmlns:a16="http://schemas.microsoft.com/office/drawing/2014/main" id="{265AF7E7-8E42-3D29-EBD1-0BD62E11D918}"/>
              </a:ext>
            </a:extLst>
          </p:cNvPr>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4882" b="4882"/>
          <a:stretch>
            <a:fillRect/>
          </a:stretch>
        </p:blipFill>
        <p:spPr>
          <a:xfrm>
            <a:off x="6242072" y="8366400"/>
            <a:ext cx="2322000" cy="928800"/>
          </a:xfrm>
        </p:spPr>
      </p:pic>
      <p:sp>
        <p:nvSpPr>
          <p:cNvPr id="15" name="Tijdelijke aanduiding voor afbeelding 14"/>
          <p:cNvSpPr>
            <a:spLocks noGrp="1"/>
          </p:cNvSpPr>
          <p:nvPr>
            <p:ph type="pic" sz="quarter" idx="14"/>
          </p:nvPr>
        </p:nvSpPr>
        <p:spPr/>
        <p:txBody>
          <a:bodyPr/>
          <a:lstStyle/>
          <a:p>
            <a:endParaRPr lang="nl-NL"/>
          </a:p>
        </p:txBody>
      </p:sp>
      <p:sp>
        <p:nvSpPr>
          <p:cNvPr id="6" name="Text Placeholder Organsation L1/L2"/>
          <p:cNvSpPr>
            <a:spLocks noGrp="1"/>
          </p:cNvSpPr>
          <p:nvPr>
            <p:ph type="body" sz="quarter" idx="15"/>
          </p:nvPr>
        </p:nvSpPr>
        <p:spPr/>
        <p:txBody>
          <a:bodyPr/>
          <a:lstStyle/>
          <a:p>
            <a:r>
              <a:rPr lang="en-GB"/>
              <a:t>department biomolecular medicine</a:t>
            </a:r>
          </a:p>
          <a:p>
            <a:pPr lvl="1"/>
            <a:r>
              <a:rPr lang="en-GB"/>
              <a:t>research group Compomics</a:t>
            </a:r>
            <a:endParaRPr lang="en-GB" dirty="0"/>
          </a:p>
        </p:txBody>
      </p:sp>
      <p:pic>
        <p:nvPicPr>
          <p:cNvPr id="16" name="Tijdelijke aanduiding voor afbeelding 15" descr="Afbeelding met tekst, Lettertype, Graphics, logo&#10;&#10;Automatisch gegenereerde beschrijving">
            <a:extLst>
              <a:ext uri="{FF2B5EF4-FFF2-40B4-BE49-F238E27FC236}">
                <a16:creationId xmlns:a16="http://schemas.microsoft.com/office/drawing/2014/main" id="{4F62CC3D-4B4C-806A-033F-F7D02A55F7AC}"/>
              </a:ext>
            </a:extLst>
          </p:cNvPr>
          <p:cNvPicPr>
            <a:picLocks noGrp="1" noChangeAspect="1"/>
          </p:cNvPicPr>
          <p:nvPr>
            <p:ph type="pic" sz="quarter" idx="12"/>
          </p:nvPr>
        </p:nvPicPr>
        <p:blipFill rotWithShape="1">
          <a:blip r:embed="rId4">
            <a:extLst>
              <a:ext uri="{28A0092B-C50C-407E-A947-70E740481C1C}">
                <a14:useLocalDpi xmlns:a14="http://schemas.microsoft.com/office/drawing/2010/main" val="0"/>
              </a:ext>
            </a:extLst>
          </a:blip>
          <a:srcRect l="-3384" r="633"/>
          <a:stretch/>
        </p:blipFill>
        <p:spPr>
          <a:xfrm>
            <a:off x="3025140" y="8309874"/>
            <a:ext cx="2636520" cy="928800"/>
          </a:xfrm>
        </p:spPr>
      </p:pic>
      <p:sp>
        <p:nvSpPr>
          <p:cNvPr id="3" name="Picture Placeholder 2">
            <a:extLst>
              <a:ext uri="{FF2B5EF4-FFF2-40B4-BE49-F238E27FC236}">
                <a16:creationId xmlns:a16="http://schemas.microsoft.com/office/drawing/2014/main" id="{A80404AB-437A-8F60-A29F-7A5B1809CEBB}"/>
              </a:ext>
            </a:extLst>
          </p:cNvPr>
          <p:cNvSpPr>
            <a:spLocks noGrp="1"/>
          </p:cNvSpPr>
          <p:nvPr>
            <p:ph type="pic" sz="quarter" idx="11"/>
          </p:nvPr>
        </p:nvSpPr>
        <p:spPr/>
        <p:txBody>
          <a:bodyPr/>
          <a:lstStyle/>
          <a:p>
            <a:endParaRPr lang="nl-NL"/>
          </a:p>
        </p:txBody>
      </p:sp>
      <p:pic>
        <p:nvPicPr>
          <p:cNvPr id="5" name="Picture 4">
            <a:extLst>
              <a:ext uri="{FF2B5EF4-FFF2-40B4-BE49-F238E27FC236}">
                <a16:creationId xmlns:a16="http://schemas.microsoft.com/office/drawing/2014/main" id="{CF37BF69-3632-E7E2-CDB0-352F00D17E01}"/>
              </a:ext>
            </a:extLst>
          </p:cNvPr>
          <p:cNvPicPr>
            <a:picLocks noChangeAspect="1"/>
          </p:cNvPicPr>
          <p:nvPr/>
        </p:nvPicPr>
        <p:blipFill>
          <a:blip r:embed="rId5"/>
          <a:stretch>
            <a:fillRect/>
          </a:stretch>
        </p:blipFill>
        <p:spPr>
          <a:xfrm>
            <a:off x="882315" y="8181972"/>
            <a:ext cx="1261157" cy="1113228"/>
          </a:xfrm>
          <a:prstGeom prst="rect">
            <a:avLst/>
          </a:prstGeom>
        </p:spPr>
      </p:pic>
    </p:spTree>
    <p:extLst>
      <p:ext uri="{BB962C8B-B14F-4D97-AF65-F5344CB8AC3E}">
        <p14:creationId xmlns:p14="http://schemas.microsoft.com/office/powerpoint/2010/main" val="33556180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dianummer 2">
            <a:extLst>
              <a:ext uri="{FF2B5EF4-FFF2-40B4-BE49-F238E27FC236}">
                <a16:creationId xmlns:a16="http://schemas.microsoft.com/office/drawing/2014/main" id="{BB613402-9AF2-D0BA-66EB-90158E413929}"/>
              </a:ext>
            </a:extLst>
          </p:cNvPr>
          <p:cNvSpPr>
            <a:spLocks noGrp="1"/>
          </p:cNvSpPr>
          <p:nvPr>
            <p:ph type="sldNum" sz="quarter" idx="12"/>
          </p:nvPr>
        </p:nvSpPr>
        <p:spPr/>
        <p:txBody>
          <a:bodyPr/>
          <a:lstStyle/>
          <a:p>
            <a:fld id="{7AE184E0-0BD4-4705-A12B-9B71DDE63301}" type="slidenum">
              <a:rPr lang="en-GB" noProof="0" smtClean="0"/>
              <a:t>10</a:t>
            </a:fld>
            <a:endParaRPr lang="en-GB" noProof="0" dirty="0"/>
          </a:p>
        </p:txBody>
      </p:sp>
      <p:sp>
        <p:nvSpPr>
          <p:cNvPr id="7" name="Rechthoek 6">
            <a:extLst>
              <a:ext uri="{FF2B5EF4-FFF2-40B4-BE49-F238E27FC236}">
                <a16:creationId xmlns:a16="http://schemas.microsoft.com/office/drawing/2014/main" id="{1095E4E0-FE51-D1C8-3067-D90892E1905A}"/>
              </a:ext>
            </a:extLst>
          </p:cNvPr>
          <p:cNvSpPr/>
          <p:nvPr/>
        </p:nvSpPr>
        <p:spPr>
          <a:xfrm>
            <a:off x="714894" y="7956000"/>
            <a:ext cx="1508760" cy="1360312"/>
          </a:xfrm>
          <a:prstGeom prst="rect">
            <a:avLst/>
          </a:prstGeom>
          <a:solidFill>
            <a:schemeClr val="bg1"/>
          </a:solid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pic>
        <p:nvPicPr>
          <p:cNvPr id="12" name="Picture 11" descr="A graph of a number of numbers&#10;&#10;Description automatically generated with medium confidence">
            <a:extLst>
              <a:ext uri="{FF2B5EF4-FFF2-40B4-BE49-F238E27FC236}">
                <a16:creationId xmlns:a16="http://schemas.microsoft.com/office/drawing/2014/main" id="{7406E4A7-3FE8-5966-8973-019F7E07BE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6274" y="1361826"/>
            <a:ext cx="5352593" cy="4134855"/>
          </a:xfrm>
          <a:prstGeom prst="rect">
            <a:avLst/>
          </a:prstGeom>
        </p:spPr>
      </p:pic>
      <p:pic>
        <p:nvPicPr>
          <p:cNvPr id="14" name="Picture 13" descr="A graph with a line&#10;&#10;Description automatically generated">
            <a:extLst>
              <a:ext uri="{FF2B5EF4-FFF2-40B4-BE49-F238E27FC236}">
                <a16:creationId xmlns:a16="http://schemas.microsoft.com/office/drawing/2014/main" id="{A08203BD-3DCC-3D98-DAE2-AB1E76588373}"/>
              </a:ext>
            </a:extLst>
          </p:cNvPr>
          <p:cNvPicPr>
            <a:picLocks noChangeAspect="1"/>
          </p:cNvPicPr>
          <p:nvPr/>
        </p:nvPicPr>
        <p:blipFill rotWithShape="1">
          <a:blip r:embed="rId4">
            <a:extLst>
              <a:ext uri="{28A0092B-C50C-407E-A947-70E740481C1C}">
                <a14:useLocalDpi xmlns:a14="http://schemas.microsoft.com/office/drawing/2010/main" val="0"/>
              </a:ext>
            </a:extLst>
          </a:blip>
          <a:srcRect t="8824" r="6617" b="2235"/>
          <a:stretch/>
        </p:blipFill>
        <p:spPr>
          <a:xfrm>
            <a:off x="826275" y="5496681"/>
            <a:ext cx="5426712" cy="4134855"/>
          </a:xfrm>
          <a:prstGeom prst="rect">
            <a:avLst/>
          </a:prstGeom>
        </p:spPr>
      </p:pic>
      <p:sp>
        <p:nvSpPr>
          <p:cNvPr id="2" name="Titel 1">
            <a:extLst>
              <a:ext uri="{FF2B5EF4-FFF2-40B4-BE49-F238E27FC236}">
                <a16:creationId xmlns:a16="http://schemas.microsoft.com/office/drawing/2014/main" id="{C9EE1F33-31CF-2E4E-06D6-A7BB454F11B0}"/>
              </a:ext>
            </a:extLst>
          </p:cNvPr>
          <p:cNvSpPr>
            <a:spLocks noGrp="1"/>
          </p:cNvSpPr>
          <p:nvPr>
            <p:ph type="title"/>
          </p:nvPr>
        </p:nvSpPr>
        <p:spPr>
          <a:xfrm>
            <a:off x="830118" y="252000"/>
            <a:ext cx="15705282" cy="863693"/>
          </a:xfrm>
        </p:spPr>
        <p:txBody>
          <a:bodyPr/>
          <a:lstStyle/>
          <a:p>
            <a:r>
              <a:rPr lang="nl-BE" u="none" cap="none" dirty="0" err="1"/>
              <a:t>Results</a:t>
            </a:r>
            <a:r>
              <a:rPr lang="nl-BE" u="none" cap="none" dirty="0"/>
              <a:t>: database </a:t>
            </a:r>
            <a:r>
              <a:rPr lang="nl-BE" u="none" cap="none" dirty="0" err="1"/>
              <a:t>construction</a:t>
            </a:r>
            <a:endParaRPr lang="en-GB" u="none" cap="none" dirty="0"/>
          </a:p>
        </p:txBody>
      </p:sp>
      <p:sp>
        <p:nvSpPr>
          <p:cNvPr id="4" name="Rectangle 3">
            <a:extLst>
              <a:ext uri="{FF2B5EF4-FFF2-40B4-BE49-F238E27FC236}">
                <a16:creationId xmlns:a16="http://schemas.microsoft.com/office/drawing/2014/main" id="{DA1D2C46-A3F3-DF07-FF34-8224DE5AA49F}"/>
              </a:ext>
            </a:extLst>
          </p:cNvPr>
          <p:cNvSpPr/>
          <p:nvPr/>
        </p:nvSpPr>
        <p:spPr>
          <a:xfrm>
            <a:off x="2186360" y="1361826"/>
            <a:ext cx="3401281" cy="264785"/>
          </a:xfrm>
          <a:prstGeom prst="rect">
            <a:avLst/>
          </a:prstGeom>
          <a:solidFill>
            <a:schemeClr val="bg1"/>
          </a:solid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200" dirty="0">
                <a:solidFill>
                  <a:sysClr val="windowText" lastClr="000000"/>
                </a:solidFill>
              </a:rPr>
              <a:t>Matched metagenome</a:t>
            </a:r>
            <a:endParaRPr lang="nl-NL" sz="2200" dirty="0">
              <a:solidFill>
                <a:sysClr val="windowText" lastClr="000000"/>
              </a:solidFill>
            </a:endParaRPr>
          </a:p>
        </p:txBody>
      </p:sp>
      <p:sp>
        <p:nvSpPr>
          <p:cNvPr id="6" name="Rectangle 5">
            <a:extLst>
              <a:ext uri="{FF2B5EF4-FFF2-40B4-BE49-F238E27FC236}">
                <a16:creationId xmlns:a16="http://schemas.microsoft.com/office/drawing/2014/main" id="{0A8306D6-4B32-6C94-DF5D-44C1DBFC14CC}"/>
              </a:ext>
            </a:extLst>
          </p:cNvPr>
          <p:cNvSpPr/>
          <p:nvPr/>
        </p:nvSpPr>
        <p:spPr>
          <a:xfrm>
            <a:off x="2265750" y="5496681"/>
            <a:ext cx="3321891" cy="160778"/>
          </a:xfrm>
          <a:prstGeom prst="rect">
            <a:avLst/>
          </a:prstGeom>
          <a:solidFill>
            <a:schemeClr val="bg1"/>
          </a:solid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800" dirty="0">
              <a:solidFill>
                <a:sysClr val="windowText" lastClr="000000"/>
              </a:solidFill>
            </a:endParaRPr>
          </a:p>
        </p:txBody>
      </p:sp>
      <p:pic>
        <p:nvPicPr>
          <p:cNvPr id="17" name="Picture 16">
            <a:extLst>
              <a:ext uri="{FF2B5EF4-FFF2-40B4-BE49-F238E27FC236}">
                <a16:creationId xmlns:a16="http://schemas.microsoft.com/office/drawing/2014/main" id="{09933F51-DAAD-567E-CDF1-592EE38C49DD}"/>
              </a:ext>
            </a:extLst>
          </p:cNvPr>
          <p:cNvPicPr>
            <a:picLocks noChangeAspect="1"/>
          </p:cNvPicPr>
          <p:nvPr/>
        </p:nvPicPr>
        <p:blipFill rotWithShape="1">
          <a:blip r:embed="rId5"/>
          <a:srcRect l="59361"/>
          <a:stretch/>
        </p:blipFill>
        <p:spPr>
          <a:xfrm>
            <a:off x="11159807" y="2039925"/>
            <a:ext cx="5352593" cy="6433723"/>
          </a:xfrm>
          <a:prstGeom prst="rect">
            <a:avLst/>
          </a:prstGeom>
        </p:spPr>
      </p:pic>
      <p:pic>
        <p:nvPicPr>
          <p:cNvPr id="15" name="Picture 14">
            <a:extLst>
              <a:ext uri="{FF2B5EF4-FFF2-40B4-BE49-F238E27FC236}">
                <a16:creationId xmlns:a16="http://schemas.microsoft.com/office/drawing/2014/main" id="{C661CC39-AF0B-6C79-E0C0-527D503A703D}"/>
              </a:ext>
            </a:extLst>
          </p:cNvPr>
          <p:cNvPicPr>
            <a:picLocks noChangeAspect="1"/>
          </p:cNvPicPr>
          <p:nvPr/>
        </p:nvPicPr>
        <p:blipFill rotWithShape="1">
          <a:blip r:embed="rId5"/>
          <a:srcRect r="66218"/>
          <a:stretch/>
        </p:blipFill>
        <p:spPr>
          <a:xfrm>
            <a:off x="6775796" y="2039925"/>
            <a:ext cx="4449555" cy="6433723"/>
          </a:xfrm>
          <a:prstGeom prst="rect">
            <a:avLst/>
          </a:prstGeom>
        </p:spPr>
      </p:pic>
    </p:spTree>
    <p:extLst>
      <p:ext uri="{BB962C8B-B14F-4D97-AF65-F5344CB8AC3E}">
        <p14:creationId xmlns:p14="http://schemas.microsoft.com/office/powerpoint/2010/main" val="240739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dianummer 2">
            <a:extLst>
              <a:ext uri="{FF2B5EF4-FFF2-40B4-BE49-F238E27FC236}">
                <a16:creationId xmlns:a16="http://schemas.microsoft.com/office/drawing/2014/main" id="{BB613402-9AF2-D0BA-66EB-90158E413929}"/>
              </a:ext>
            </a:extLst>
          </p:cNvPr>
          <p:cNvSpPr>
            <a:spLocks noGrp="1"/>
          </p:cNvSpPr>
          <p:nvPr>
            <p:ph type="sldNum" sz="quarter" idx="12"/>
          </p:nvPr>
        </p:nvSpPr>
        <p:spPr/>
        <p:txBody>
          <a:bodyPr/>
          <a:lstStyle/>
          <a:p>
            <a:fld id="{7AE184E0-0BD4-4705-A12B-9B71DDE63301}" type="slidenum">
              <a:rPr lang="en-GB" noProof="0" smtClean="0"/>
              <a:t>11</a:t>
            </a:fld>
            <a:endParaRPr lang="en-GB" noProof="0" dirty="0"/>
          </a:p>
        </p:txBody>
      </p:sp>
      <p:sp>
        <p:nvSpPr>
          <p:cNvPr id="7" name="Rechthoek 6">
            <a:extLst>
              <a:ext uri="{FF2B5EF4-FFF2-40B4-BE49-F238E27FC236}">
                <a16:creationId xmlns:a16="http://schemas.microsoft.com/office/drawing/2014/main" id="{1095E4E0-FE51-D1C8-3067-D90892E1905A}"/>
              </a:ext>
            </a:extLst>
          </p:cNvPr>
          <p:cNvSpPr/>
          <p:nvPr/>
        </p:nvSpPr>
        <p:spPr>
          <a:xfrm>
            <a:off x="714894" y="7956000"/>
            <a:ext cx="1508760" cy="1360312"/>
          </a:xfrm>
          <a:prstGeom prst="rect">
            <a:avLst/>
          </a:prstGeom>
          <a:solidFill>
            <a:schemeClr val="bg1"/>
          </a:solid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pic>
        <p:nvPicPr>
          <p:cNvPr id="4" name="Picture 3" descr="A graph of a number of psm&#10;&#10;Description automatically generated">
            <a:extLst>
              <a:ext uri="{FF2B5EF4-FFF2-40B4-BE49-F238E27FC236}">
                <a16:creationId xmlns:a16="http://schemas.microsoft.com/office/drawing/2014/main" id="{C3B4F6AB-424A-F8CB-E1D4-0DB5459B74C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47749" y="1370857"/>
            <a:ext cx="5162924" cy="3974400"/>
          </a:xfrm>
          <a:prstGeom prst="rect">
            <a:avLst/>
          </a:prstGeom>
        </p:spPr>
      </p:pic>
      <p:pic>
        <p:nvPicPr>
          <p:cNvPr id="6" name="Picture 5" descr="A graph of a number of psm score&#10;&#10;Description automatically generated">
            <a:extLst>
              <a:ext uri="{FF2B5EF4-FFF2-40B4-BE49-F238E27FC236}">
                <a16:creationId xmlns:a16="http://schemas.microsoft.com/office/drawing/2014/main" id="{B77F096F-6B46-801B-2F8C-A44A8B74E1E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47749" y="5285453"/>
            <a:ext cx="5144883" cy="3974400"/>
          </a:xfrm>
          <a:prstGeom prst="rect">
            <a:avLst/>
          </a:prstGeom>
        </p:spPr>
      </p:pic>
      <p:pic>
        <p:nvPicPr>
          <p:cNvPr id="9" name="Picture 8" descr="A graph with a line and a red line&#10;&#10;Description automatically generated">
            <a:extLst>
              <a:ext uri="{FF2B5EF4-FFF2-40B4-BE49-F238E27FC236}">
                <a16:creationId xmlns:a16="http://schemas.microsoft.com/office/drawing/2014/main" id="{80155E76-6F6E-C459-587D-AD4189128A36}"/>
              </a:ext>
            </a:extLst>
          </p:cNvPr>
          <p:cNvPicPr>
            <a:picLocks noChangeAspect="1"/>
          </p:cNvPicPr>
          <p:nvPr/>
        </p:nvPicPr>
        <p:blipFill rotWithShape="1">
          <a:blip r:embed="rId5">
            <a:extLst>
              <a:ext uri="{28A0092B-C50C-407E-A947-70E740481C1C}">
                <a14:useLocalDpi xmlns:a14="http://schemas.microsoft.com/office/drawing/2010/main" val="0"/>
              </a:ext>
            </a:extLst>
          </a:blip>
          <a:srcRect t="9293" r="6993" b="3177"/>
          <a:stretch/>
        </p:blipFill>
        <p:spPr>
          <a:xfrm>
            <a:off x="9598586" y="1330079"/>
            <a:ext cx="5259763" cy="3960000"/>
          </a:xfrm>
          <a:prstGeom prst="rect">
            <a:avLst/>
          </a:prstGeom>
        </p:spPr>
      </p:pic>
      <p:pic>
        <p:nvPicPr>
          <p:cNvPr id="11" name="Picture 10" descr="A graph with a line&#10;&#10;Description automatically generated">
            <a:extLst>
              <a:ext uri="{FF2B5EF4-FFF2-40B4-BE49-F238E27FC236}">
                <a16:creationId xmlns:a16="http://schemas.microsoft.com/office/drawing/2014/main" id="{301A67AA-EABA-0707-711C-19A9998192A2}"/>
              </a:ext>
            </a:extLst>
          </p:cNvPr>
          <p:cNvPicPr>
            <a:picLocks noChangeAspect="1"/>
          </p:cNvPicPr>
          <p:nvPr/>
        </p:nvPicPr>
        <p:blipFill rotWithShape="1">
          <a:blip r:embed="rId6">
            <a:extLst>
              <a:ext uri="{28A0092B-C50C-407E-A947-70E740481C1C}">
                <a14:useLocalDpi xmlns:a14="http://schemas.microsoft.com/office/drawing/2010/main" val="0"/>
              </a:ext>
            </a:extLst>
          </a:blip>
          <a:srcRect t="9059" r="6993" b="3411"/>
          <a:stretch/>
        </p:blipFill>
        <p:spPr>
          <a:xfrm>
            <a:off x="9598586" y="5299853"/>
            <a:ext cx="5259763" cy="3960000"/>
          </a:xfrm>
          <a:prstGeom prst="rect">
            <a:avLst/>
          </a:prstGeom>
        </p:spPr>
      </p:pic>
      <p:sp>
        <p:nvSpPr>
          <p:cNvPr id="5" name="Rectangle 4">
            <a:extLst>
              <a:ext uri="{FF2B5EF4-FFF2-40B4-BE49-F238E27FC236}">
                <a16:creationId xmlns:a16="http://schemas.microsoft.com/office/drawing/2014/main" id="{715937A9-A96E-5333-B47E-3BD0124C7AAE}"/>
              </a:ext>
            </a:extLst>
          </p:cNvPr>
          <p:cNvSpPr/>
          <p:nvPr/>
        </p:nvSpPr>
        <p:spPr>
          <a:xfrm>
            <a:off x="4957666" y="5334490"/>
            <a:ext cx="3321891" cy="160778"/>
          </a:xfrm>
          <a:prstGeom prst="rect">
            <a:avLst/>
          </a:prstGeom>
          <a:solidFill>
            <a:schemeClr val="bg1"/>
          </a:solid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800" dirty="0">
              <a:solidFill>
                <a:sysClr val="windowText" lastClr="000000"/>
              </a:solidFill>
            </a:endParaRPr>
          </a:p>
        </p:txBody>
      </p:sp>
      <p:sp>
        <p:nvSpPr>
          <p:cNvPr id="8" name="Rectangle 7">
            <a:extLst>
              <a:ext uri="{FF2B5EF4-FFF2-40B4-BE49-F238E27FC236}">
                <a16:creationId xmlns:a16="http://schemas.microsoft.com/office/drawing/2014/main" id="{8D10D0DD-FBDD-CA1E-C8FF-58C99FC09B00}"/>
              </a:ext>
            </a:extLst>
          </p:cNvPr>
          <p:cNvSpPr/>
          <p:nvPr/>
        </p:nvSpPr>
        <p:spPr>
          <a:xfrm>
            <a:off x="10923383" y="5270195"/>
            <a:ext cx="3321891" cy="160778"/>
          </a:xfrm>
          <a:prstGeom prst="rect">
            <a:avLst/>
          </a:prstGeom>
          <a:solidFill>
            <a:schemeClr val="bg1"/>
          </a:solid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800" dirty="0">
              <a:solidFill>
                <a:sysClr val="windowText" lastClr="000000"/>
              </a:solidFill>
            </a:endParaRPr>
          </a:p>
        </p:txBody>
      </p:sp>
      <p:sp>
        <p:nvSpPr>
          <p:cNvPr id="12" name="Rectangle 11">
            <a:extLst>
              <a:ext uri="{FF2B5EF4-FFF2-40B4-BE49-F238E27FC236}">
                <a16:creationId xmlns:a16="http://schemas.microsoft.com/office/drawing/2014/main" id="{F574ECC7-D7E6-AF5B-E06F-9B05A827050E}"/>
              </a:ext>
            </a:extLst>
          </p:cNvPr>
          <p:cNvSpPr/>
          <p:nvPr/>
        </p:nvSpPr>
        <p:spPr>
          <a:xfrm>
            <a:off x="4805266" y="1237285"/>
            <a:ext cx="3321891" cy="160778"/>
          </a:xfrm>
          <a:prstGeom prst="rect">
            <a:avLst/>
          </a:prstGeom>
          <a:solidFill>
            <a:schemeClr val="bg1"/>
          </a:solid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800" dirty="0">
              <a:solidFill>
                <a:sysClr val="windowText" lastClr="000000"/>
              </a:solidFill>
            </a:endParaRPr>
          </a:p>
        </p:txBody>
      </p:sp>
      <p:sp>
        <p:nvSpPr>
          <p:cNvPr id="13" name="Rectangle 12">
            <a:extLst>
              <a:ext uri="{FF2B5EF4-FFF2-40B4-BE49-F238E27FC236}">
                <a16:creationId xmlns:a16="http://schemas.microsoft.com/office/drawing/2014/main" id="{30844DCB-B4B6-9175-0508-CDEA91BE276D}"/>
              </a:ext>
            </a:extLst>
          </p:cNvPr>
          <p:cNvSpPr/>
          <p:nvPr/>
        </p:nvSpPr>
        <p:spPr>
          <a:xfrm>
            <a:off x="10906554" y="1172938"/>
            <a:ext cx="3321891" cy="160778"/>
          </a:xfrm>
          <a:prstGeom prst="rect">
            <a:avLst/>
          </a:prstGeom>
          <a:solidFill>
            <a:schemeClr val="bg1"/>
          </a:solid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800" dirty="0">
              <a:solidFill>
                <a:sysClr val="windowText" lastClr="000000"/>
              </a:solidFill>
            </a:endParaRPr>
          </a:p>
        </p:txBody>
      </p:sp>
      <p:sp>
        <p:nvSpPr>
          <p:cNvPr id="14" name="TextBox 13">
            <a:extLst>
              <a:ext uri="{FF2B5EF4-FFF2-40B4-BE49-F238E27FC236}">
                <a16:creationId xmlns:a16="http://schemas.microsoft.com/office/drawing/2014/main" id="{DD14F0C8-6914-4DF0-785E-47CCA841F53B}"/>
              </a:ext>
            </a:extLst>
          </p:cNvPr>
          <p:cNvSpPr txBox="1"/>
          <p:nvPr/>
        </p:nvSpPr>
        <p:spPr>
          <a:xfrm>
            <a:off x="592846" y="2593942"/>
            <a:ext cx="2869165" cy="628955"/>
          </a:xfrm>
          <a:prstGeom prst="rect">
            <a:avLst/>
          </a:prstGeom>
          <a:noFill/>
        </p:spPr>
        <p:txBody>
          <a:bodyPr wrap="square" rtlCol="0">
            <a:spAutoFit/>
          </a:bodyPr>
          <a:lstStyle/>
          <a:p>
            <a:pPr algn="l">
              <a:lnSpc>
                <a:spcPct val="120000"/>
              </a:lnSpc>
            </a:pPr>
            <a:r>
              <a:rPr lang="en-GB" sz="3200" dirty="0"/>
              <a:t>Normal search</a:t>
            </a:r>
            <a:endParaRPr lang="nl-NL" sz="3200" dirty="0"/>
          </a:p>
        </p:txBody>
      </p:sp>
      <p:sp>
        <p:nvSpPr>
          <p:cNvPr id="15" name="TextBox 14">
            <a:extLst>
              <a:ext uri="{FF2B5EF4-FFF2-40B4-BE49-F238E27FC236}">
                <a16:creationId xmlns:a16="http://schemas.microsoft.com/office/drawing/2014/main" id="{AF8C8EEA-3F21-DDCC-C921-00ED6C2F2340}"/>
              </a:ext>
            </a:extLst>
          </p:cNvPr>
          <p:cNvSpPr txBox="1"/>
          <p:nvPr/>
        </p:nvSpPr>
        <p:spPr>
          <a:xfrm>
            <a:off x="435759" y="6851543"/>
            <a:ext cx="3183338" cy="628955"/>
          </a:xfrm>
          <a:prstGeom prst="rect">
            <a:avLst/>
          </a:prstGeom>
          <a:noFill/>
        </p:spPr>
        <p:txBody>
          <a:bodyPr wrap="square" rtlCol="0">
            <a:spAutoFit/>
          </a:bodyPr>
          <a:lstStyle/>
          <a:p>
            <a:pPr algn="l">
              <a:lnSpc>
                <a:spcPct val="120000"/>
              </a:lnSpc>
            </a:pPr>
            <a:r>
              <a:rPr lang="en-GB" sz="3200" dirty="0"/>
              <a:t>Two-step search</a:t>
            </a:r>
            <a:endParaRPr lang="nl-NL" sz="3200" dirty="0"/>
          </a:p>
        </p:txBody>
      </p:sp>
      <p:sp>
        <p:nvSpPr>
          <p:cNvPr id="10" name="Rectangle 9">
            <a:extLst>
              <a:ext uri="{FF2B5EF4-FFF2-40B4-BE49-F238E27FC236}">
                <a16:creationId xmlns:a16="http://schemas.microsoft.com/office/drawing/2014/main" id="{ACE21901-BE5B-CADA-2AFB-F49986B5DD36}"/>
              </a:ext>
            </a:extLst>
          </p:cNvPr>
          <p:cNvSpPr/>
          <p:nvPr/>
        </p:nvSpPr>
        <p:spPr>
          <a:xfrm>
            <a:off x="4754347" y="1317674"/>
            <a:ext cx="3684569" cy="235418"/>
          </a:xfrm>
          <a:prstGeom prst="rect">
            <a:avLst/>
          </a:prstGeom>
          <a:solidFill>
            <a:schemeClr val="bg1"/>
          </a:solid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dirty="0">
                <a:solidFill>
                  <a:sysClr val="windowText" lastClr="000000"/>
                </a:solidFill>
              </a:rPr>
              <a:t>Unmatched metagenome</a:t>
            </a:r>
            <a:endParaRPr lang="nl-NL" sz="2400" dirty="0">
              <a:solidFill>
                <a:sysClr val="windowText" lastClr="000000"/>
              </a:solidFill>
            </a:endParaRPr>
          </a:p>
        </p:txBody>
      </p:sp>
      <p:sp>
        <p:nvSpPr>
          <p:cNvPr id="17" name="Titel 1">
            <a:extLst>
              <a:ext uri="{FF2B5EF4-FFF2-40B4-BE49-F238E27FC236}">
                <a16:creationId xmlns:a16="http://schemas.microsoft.com/office/drawing/2014/main" id="{45D1C817-474D-1E29-03C8-4E0C117DAFFE}"/>
              </a:ext>
            </a:extLst>
          </p:cNvPr>
          <p:cNvSpPr>
            <a:spLocks noGrp="1"/>
          </p:cNvSpPr>
          <p:nvPr>
            <p:ph type="title"/>
          </p:nvPr>
        </p:nvSpPr>
        <p:spPr>
          <a:xfrm>
            <a:off x="830118" y="252000"/>
            <a:ext cx="15705282" cy="863693"/>
          </a:xfrm>
        </p:spPr>
        <p:txBody>
          <a:bodyPr/>
          <a:lstStyle/>
          <a:p>
            <a:r>
              <a:rPr lang="nl-BE" u="none" cap="none" dirty="0"/>
              <a:t>Database </a:t>
            </a:r>
            <a:r>
              <a:rPr lang="nl-BE" u="none" cap="none" dirty="0" err="1"/>
              <a:t>reduction</a:t>
            </a:r>
            <a:r>
              <a:rPr lang="nl-BE" u="none" cap="none" dirty="0"/>
              <a:t>: </a:t>
            </a:r>
            <a:r>
              <a:rPr lang="nl-BE" u="none" cap="none" dirty="0" err="1"/>
              <a:t>normal</a:t>
            </a:r>
            <a:r>
              <a:rPr lang="nl-BE" u="none" cap="none" dirty="0"/>
              <a:t> </a:t>
            </a:r>
            <a:r>
              <a:rPr lang="nl-BE" u="none" cap="none" dirty="0" err="1"/>
              <a:t>vs</a:t>
            </a:r>
            <a:r>
              <a:rPr lang="nl-BE" u="none" cap="none" dirty="0"/>
              <a:t> </a:t>
            </a:r>
            <a:r>
              <a:rPr lang="nl-BE" u="none" cap="none" dirty="0" err="1"/>
              <a:t>two-step</a:t>
            </a:r>
            <a:r>
              <a:rPr lang="nl-BE" u="none" cap="none" dirty="0"/>
              <a:t> search</a:t>
            </a:r>
            <a:endParaRPr lang="en-GB" u="none" cap="none" dirty="0"/>
          </a:p>
        </p:txBody>
      </p:sp>
      <p:sp>
        <p:nvSpPr>
          <p:cNvPr id="20" name="Rectangle 19">
            <a:extLst>
              <a:ext uri="{FF2B5EF4-FFF2-40B4-BE49-F238E27FC236}">
                <a16:creationId xmlns:a16="http://schemas.microsoft.com/office/drawing/2014/main" id="{E7B7F59F-0A03-8760-B7D2-F86430E980F6}"/>
              </a:ext>
            </a:extLst>
          </p:cNvPr>
          <p:cNvSpPr/>
          <p:nvPr/>
        </p:nvSpPr>
        <p:spPr>
          <a:xfrm>
            <a:off x="10742043" y="1212457"/>
            <a:ext cx="3684569" cy="235418"/>
          </a:xfrm>
          <a:prstGeom prst="rect">
            <a:avLst/>
          </a:prstGeom>
          <a:solidFill>
            <a:schemeClr val="bg1"/>
          </a:solid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dirty="0">
                <a:solidFill>
                  <a:sysClr val="windowText" lastClr="000000"/>
                </a:solidFill>
              </a:rPr>
              <a:t>Unmatched metagenome</a:t>
            </a:r>
            <a:endParaRPr lang="nl-NL" sz="2400" dirty="0">
              <a:solidFill>
                <a:sysClr val="windowText" lastClr="000000"/>
              </a:solidFill>
            </a:endParaRPr>
          </a:p>
        </p:txBody>
      </p:sp>
      <p:sp>
        <p:nvSpPr>
          <p:cNvPr id="21" name="TextBox 20">
            <a:extLst>
              <a:ext uri="{FF2B5EF4-FFF2-40B4-BE49-F238E27FC236}">
                <a16:creationId xmlns:a16="http://schemas.microsoft.com/office/drawing/2014/main" id="{1FA90477-A53E-3149-AA9D-5B1C7E398214}"/>
              </a:ext>
            </a:extLst>
          </p:cNvPr>
          <p:cNvSpPr txBox="1"/>
          <p:nvPr/>
        </p:nvSpPr>
        <p:spPr>
          <a:xfrm>
            <a:off x="10198077" y="2000106"/>
            <a:ext cx="2074134" cy="561885"/>
          </a:xfrm>
          <a:prstGeom prst="rect">
            <a:avLst/>
          </a:prstGeom>
          <a:noFill/>
        </p:spPr>
        <p:txBody>
          <a:bodyPr wrap="square" rtlCol="0">
            <a:spAutoFit/>
          </a:bodyPr>
          <a:lstStyle/>
          <a:p>
            <a:pPr algn="l">
              <a:lnSpc>
                <a:spcPct val="120000"/>
              </a:lnSpc>
            </a:pPr>
            <a:r>
              <a:rPr lang="en-GB" sz="2800" dirty="0"/>
              <a:t>SDR = 0.61</a:t>
            </a:r>
            <a:endParaRPr lang="nl-NL" sz="2800" dirty="0"/>
          </a:p>
        </p:txBody>
      </p:sp>
      <p:sp>
        <p:nvSpPr>
          <p:cNvPr id="22" name="TextBox 21">
            <a:extLst>
              <a:ext uri="{FF2B5EF4-FFF2-40B4-BE49-F238E27FC236}">
                <a16:creationId xmlns:a16="http://schemas.microsoft.com/office/drawing/2014/main" id="{EFA2B20B-4879-53F4-A9EE-309C71F38737}"/>
              </a:ext>
            </a:extLst>
          </p:cNvPr>
          <p:cNvSpPr txBox="1"/>
          <p:nvPr/>
        </p:nvSpPr>
        <p:spPr>
          <a:xfrm>
            <a:off x="10198076" y="5960106"/>
            <a:ext cx="2074135" cy="561885"/>
          </a:xfrm>
          <a:prstGeom prst="rect">
            <a:avLst/>
          </a:prstGeom>
          <a:noFill/>
        </p:spPr>
        <p:txBody>
          <a:bodyPr wrap="square" rtlCol="0">
            <a:spAutoFit/>
          </a:bodyPr>
          <a:lstStyle/>
          <a:p>
            <a:pPr algn="l">
              <a:lnSpc>
                <a:spcPct val="120000"/>
              </a:lnSpc>
            </a:pPr>
            <a:r>
              <a:rPr lang="en-GB" sz="2800" dirty="0"/>
              <a:t>SDR = 0.02</a:t>
            </a:r>
            <a:endParaRPr lang="nl-NL" sz="2800" dirty="0"/>
          </a:p>
        </p:txBody>
      </p:sp>
    </p:spTree>
    <p:extLst>
      <p:ext uri="{BB962C8B-B14F-4D97-AF65-F5344CB8AC3E}">
        <p14:creationId xmlns:p14="http://schemas.microsoft.com/office/powerpoint/2010/main" val="22944259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descr="A graph with a line and a red line&#10;&#10;Description automatically generated">
            <a:extLst>
              <a:ext uri="{FF2B5EF4-FFF2-40B4-BE49-F238E27FC236}">
                <a16:creationId xmlns:a16="http://schemas.microsoft.com/office/drawing/2014/main" id="{37B7811B-E380-728B-F86A-8E2A6A5D9CDC}"/>
              </a:ext>
            </a:extLst>
          </p:cNvPr>
          <p:cNvPicPr>
            <a:picLocks noChangeAspect="1"/>
          </p:cNvPicPr>
          <p:nvPr/>
        </p:nvPicPr>
        <p:blipFill rotWithShape="1">
          <a:blip r:embed="rId3">
            <a:extLst>
              <a:ext uri="{28A0092B-C50C-407E-A947-70E740481C1C}">
                <a14:useLocalDpi xmlns:a14="http://schemas.microsoft.com/office/drawing/2010/main" val="0"/>
              </a:ext>
            </a:extLst>
          </a:blip>
          <a:srcRect t="9297" r="6756" b="2832"/>
          <a:stretch/>
        </p:blipFill>
        <p:spPr>
          <a:xfrm>
            <a:off x="11075978" y="5076000"/>
            <a:ext cx="5252689" cy="3960000"/>
          </a:xfrm>
          <a:prstGeom prst="rect">
            <a:avLst/>
          </a:prstGeom>
        </p:spPr>
      </p:pic>
      <p:sp>
        <p:nvSpPr>
          <p:cNvPr id="3" name="Tijdelijke aanduiding voor dianummer 2">
            <a:extLst>
              <a:ext uri="{FF2B5EF4-FFF2-40B4-BE49-F238E27FC236}">
                <a16:creationId xmlns:a16="http://schemas.microsoft.com/office/drawing/2014/main" id="{BB613402-9AF2-D0BA-66EB-90158E413929}"/>
              </a:ext>
            </a:extLst>
          </p:cNvPr>
          <p:cNvSpPr>
            <a:spLocks noGrp="1"/>
          </p:cNvSpPr>
          <p:nvPr>
            <p:ph type="sldNum" sz="quarter" idx="12"/>
          </p:nvPr>
        </p:nvSpPr>
        <p:spPr/>
        <p:txBody>
          <a:bodyPr/>
          <a:lstStyle/>
          <a:p>
            <a:fld id="{7AE184E0-0BD4-4705-A12B-9B71DDE63301}" type="slidenum">
              <a:rPr lang="en-GB" noProof="0" smtClean="0"/>
              <a:t>12</a:t>
            </a:fld>
            <a:endParaRPr lang="en-GB" noProof="0" dirty="0"/>
          </a:p>
        </p:txBody>
      </p:sp>
      <p:pic>
        <p:nvPicPr>
          <p:cNvPr id="4" name="Picture 3" descr="A graph of a number of lines&#10;&#10;Description automatically generated">
            <a:extLst>
              <a:ext uri="{FF2B5EF4-FFF2-40B4-BE49-F238E27FC236}">
                <a16:creationId xmlns:a16="http://schemas.microsoft.com/office/drawing/2014/main" id="{3985E512-6146-1286-81DC-7E7E02F85F8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69273" y="1116000"/>
            <a:ext cx="5126242" cy="3960000"/>
          </a:xfrm>
          <a:prstGeom prst="rect">
            <a:avLst/>
          </a:prstGeom>
        </p:spPr>
      </p:pic>
      <p:pic>
        <p:nvPicPr>
          <p:cNvPr id="6" name="Picture 5" descr="A graph of a number of lines&#10;&#10;Description automatically generated with medium confidence">
            <a:extLst>
              <a:ext uri="{FF2B5EF4-FFF2-40B4-BE49-F238E27FC236}">
                <a16:creationId xmlns:a16="http://schemas.microsoft.com/office/drawing/2014/main" id="{3316404F-A813-4E43-6E8A-EC971F76466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1964" y="1116000"/>
            <a:ext cx="5126242" cy="3960000"/>
          </a:xfrm>
          <a:prstGeom prst="rect">
            <a:avLst/>
          </a:prstGeom>
        </p:spPr>
      </p:pic>
      <p:pic>
        <p:nvPicPr>
          <p:cNvPr id="11" name="Picture 10" descr="A graph with a line and a red line&#10;&#10;Description automatically generated">
            <a:extLst>
              <a:ext uri="{FF2B5EF4-FFF2-40B4-BE49-F238E27FC236}">
                <a16:creationId xmlns:a16="http://schemas.microsoft.com/office/drawing/2014/main" id="{97F36218-9978-19AB-6EAD-DC23E86F9983}"/>
              </a:ext>
            </a:extLst>
          </p:cNvPr>
          <p:cNvPicPr>
            <a:picLocks noChangeAspect="1"/>
          </p:cNvPicPr>
          <p:nvPr/>
        </p:nvPicPr>
        <p:blipFill rotWithShape="1">
          <a:blip r:embed="rId6">
            <a:extLst>
              <a:ext uri="{28A0092B-C50C-407E-A947-70E740481C1C}">
                <a14:useLocalDpi xmlns:a14="http://schemas.microsoft.com/office/drawing/2010/main" val="0"/>
              </a:ext>
            </a:extLst>
          </a:blip>
          <a:srcRect t="8824" r="6805" b="2471"/>
          <a:stretch/>
        </p:blipFill>
        <p:spPr>
          <a:xfrm>
            <a:off x="5769273" y="5076000"/>
            <a:ext cx="5200509" cy="3960000"/>
          </a:xfrm>
          <a:prstGeom prst="rect">
            <a:avLst/>
          </a:prstGeom>
        </p:spPr>
      </p:pic>
      <p:pic>
        <p:nvPicPr>
          <p:cNvPr id="13" name="Picture 12" descr="A graph with a line and a line&#10;&#10;Description automatically generated">
            <a:extLst>
              <a:ext uri="{FF2B5EF4-FFF2-40B4-BE49-F238E27FC236}">
                <a16:creationId xmlns:a16="http://schemas.microsoft.com/office/drawing/2014/main" id="{C4A18534-6C31-6EB8-AA78-09F02C350D95}"/>
              </a:ext>
            </a:extLst>
          </p:cNvPr>
          <p:cNvPicPr>
            <a:picLocks noChangeAspect="1"/>
          </p:cNvPicPr>
          <p:nvPr/>
        </p:nvPicPr>
        <p:blipFill rotWithShape="1">
          <a:blip r:embed="rId7">
            <a:extLst>
              <a:ext uri="{28A0092B-C50C-407E-A947-70E740481C1C}">
                <a14:useLocalDpi xmlns:a14="http://schemas.microsoft.com/office/drawing/2010/main" val="0"/>
              </a:ext>
            </a:extLst>
          </a:blip>
          <a:srcRect t="8589" r="6805" b="2706"/>
          <a:stretch/>
        </p:blipFill>
        <p:spPr>
          <a:xfrm>
            <a:off x="568764" y="5076000"/>
            <a:ext cx="5200509" cy="3960000"/>
          </a:xfrm>
          <a:prstGeom prst="rect">
            <a:avLst/>
          </a:prstGeom>
        </p:spPr>
      </p:pic>
      <p:sp>
        <p:nvSpPr>
          <p:cNvPr id="2" name="Titel 1">
            <a:extLst>
              <a:ext uri="{FF2B5EF4-FFF2-40B4-BE49-F238E27FC236}">
                <a16:creationId xmlns:a16="http://schemas.microsoft.com/office/drawing/2014/main" id="{ED9A1CF5-77C9-A286-BD37-AF0D1C085271}"/>
              </a:ext>
            </a:extLst>
          </p:cNvPr>
          <p:cNvSpPr>
            <a:spLocks noGrp="1"/>
          </p:cNvSpPr>
          <p:nvPr>
            <p:ph type="title"/>
          </p:nvPr>
        </p:nvSpPr>
        <p:spPr>
          <a:xfrm>
            <a:off x="830118" y="252000"/>
            <a:ext cx="15705282" cy="863693"/>
          </a:xfrm>
        </p:spPr>
        <p:txBody>
          <a:bodyPr/>
          <a:lstStyle/>
          <a:p>
            <a:r>
              <a:rPr lang="nl-BE" u="none" cap="none" dirty="0"/>
              <a:t>Database </a:t>
            </a:r>
            <a:r>
              <a:rPr lang="nl-BE" u="none" cap="none" dirty="0" err="1"/>
              <a:t>reduction</a:t>
            </a:r>
            <a:r>
              <a:rPr lang="nl-BE" u="none" cap="none" dirty="0"/>
              <a:t>: database </a:t>
            </a:r>
            <a:r>
              <a:rPr lang="nl-BE" u="none" cap="none" dirty="0" err="1"/>
              <a:t>sectioning</a:t>
            </a:r>
            <a:endParaRPr lang="en-GB" u="none" cap="none" dirty="0"/>
          </a:p>
        </p:txBody>
      </p:sp>
      <p:sp>
        <p:nvSpPr>
          <p:cNvPr id="5" name="Rectangle 4">
            <a:extLst>
              <a:ext uri="{FF2B5EF4-FFF2-40B4-BE49-F238E27FC236}">
                <a16:creationId xmlns:a16="http://schemas.microsoft.com/office/drawing/2014/main" id="{6C59EC9D-2AEE-205D-FC32-2E7FF39A8BBB}"/>
              </a:ext>
            </a:extLst>
          </p:cNvPr>
          <p:cNvSpPr/>
          <p:nvPr/>
        </p:nvSpPr>
        <p:spPr>
          <a:xfrm>
            <a:off x="1552038" y="1115693"/>
            <a:ext cx="3684569" cy="235418"/>
          </a:xfrm>
          <a:prstGeom prst="rect">
            <a:avLst/>
          </a:prstGeom>
          <a:solidFill>
            <a:schemeClr val="bg1"/>
          </a:solid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dirty="0">
                <a:solidFill>
                  <a:sysClr val="windowText" lastClr="000000"/>
                </a:solidFill>
              </a:rPr>
              <a:t>10 sections</a:t>
            </a:r>
            <a:endParaRPr lang="nl-NL" sz="2400" dirty="0">
              <a:solidFill>
                <a:sysClr val="windowText" lastClr="000000"/>
              </a:solidFill>
            </a:endParaRPr>
          </a:p>
        </p:txBody>
      </p:sp>
      <p:sp>
        <p:nvSpPr>
          <p:cNvPr id="10" name="Rectangle 9">
            <a:extLst>
              <a:ext uri="{FF2B5EF4-FFF2-40B4-BE49-F238E27FC236}">
                <a16:creationId xmlns:a16="http://schemas.microsoft.com/office/drawing/2014/main" id="{F15802A8-A84D-CCB0-68BD-2211C7D1764A}"/>
              </a:ext>
            </a:extLst>
          </p:cNvPr>
          <p:cNvSpPr/>
          <p:nvPr/>
        </p:nvSpPr>
        <p:spPr>
          <a:xfrm>
            <a:off x="6972793" y="1115693"/>
            <a:ext cx="3684569" cy="235418"/>
          </a:xfrm>
          <a:prstGeom prst="rect">
            <a:avLst/>
          </a:prstGeom>
          <a:solidFill>
            <a:schemeClr val="bg1"/>
          </a:solid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dirty="0">
                <a:solidFill>
                  <a:sysClr val="windowText" lastClr="000000"/>
                </a:solidFill>
              </a:rPr>
              <a:t>50 sections</a:t>
            </a:r>
            <a:endParaRPr lang="nl-NL" sz="2400" dirty="0">
              <a:solidFill>
                <a:sysClr val="windowText" lastClr="000000"/>
              </a:solidFill>
            </a:endParaRPr>
          </a:p>
        </p:txBody>
      </p:sp>
      <p:sp>
        <p:nvSpPr>
          <p:cNvPr id="12" name="Rectangle 11">
            <a:extLst>
              <a:ext uri="{FF2B5EF4-FFF2-40B4-BE49-F238E27FC236}">
                <a16:creationId xmlns:a16="http://schemas.microsoft.com/office/drawing/2014/main" id="{2AC22050-916F-01F9-3E6E-B2CDF9D0DD10}"/>
              </a:ext>
            </a:extLst>
          </p:cNvPr>
          <p:cNvSpPr/>
          <p:nvPr/>
        </p:nvSpPr>
        <p:spPr>
          <a:xfrm>
            <a:off x="1876726" y="5055224"/>
            <a:ext cx="3321891" cy="160778"/>
          </a:xfrm>
          <a:prstGeom prst="rect">
            <a:avLst/>
          </a:prstGeom>
          <a:solidFill>
            <a:schemeClr val="bg1"/>
          </a:solid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800" dirty="0">
              <a:solidFill>
                <a:sysClr val="windowText" lastClr="000000"/>
              </a:solidFill>
            </a:endParaRPr>
          </a:p>
        </p:txBody>
      </p:sp>
      <p:sp>
        <p:nvSpPr>
          <p:cNvPr id="14" name="Rectangle 13">
            <a:extLst>
              <a:ext uri="{FF2B5EF4-FFF2-40B4-BE49-F238E27FC236}">
                <a16:creationId xmlns:a16="http://schemas.microsoft.com/office/drawing/2014/main" id="{849F8B8D-2515-6A9C-B292-72EF161CF12D}"/>
              </a:ext>
            </a:extLst>
          </p:cNvPr>
          <p:cNvSpPr/>
          <p:nvPr/>
        </p:nvSpPr>
        <p:spPr>
          <a:xfrm>
            <a:off x="1928603" y="5055224"/>
            <a:ext cx="3321891" cy="160778"/>
          </a:xfrm>
          <a:prstGeom prst="rect">
            <a:avLst/>
          </a:prstGeom>
          <a:solidFill>
            <a:schemeClr val="bg1"/>
          </a:solid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800" dirty="0">
              <a:solidFill>
                <a:sysClr val="windowText" lastClr="000000"/>
              </a:solidFill>
            </a:endParaRPr>
          </a:p>
        </p:txBody>
      </p:sp>
      <p:sp>
        <p:nvSpPr>
          <p:cNvPr id="16" name="Rectangle 15">
            <a:extLst>
              <a:ext uri="{FF2B5EF4-FFF2-40B4-BE49-F238E27FC236}">
                <a16:creationId xmlns:a16="http://schemas.microsoft.com/office/drawing/2014/main" id="{167F2871-0A9A-1FDA-5C01-E5849FAE1A83}"/>
              </a:ext>
            </a:extLst>
          </p:cNvPr>
          <p:cNvSpPr/>
          <p:nvPr/>
        </p:nvSpPr>
        <p:spPr>
          <a:xfrm>
            <a:off x="6808561" y="5048745"/>
            <a:ext cx="3321891" cy="160778"/>
          </a:xfrm>
          <a:prstGeom prst="rect">
            <a:avLst/>
          </a:prstGeom>
          <a:solidFill>
            <a:schemeClr val="bg1"/>
          </a:solid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800" dirty="0">
              <a:solidFill>
                <a:sysClr val="windowText" lastClr="000000"/>
              </a:solidFill>
            </a:endParaRPr>
          </a:p>
        </p:txBody>
      </p:sp>
      <p:sp>
        <p:nvSpPr>
          <p:cNvPr id="20" name="Rectangle 19">
            <a:extLst>
              <a:ext uri="{FF2B5EF4-FFF2-40B4-BE49-F238E27FC236}">
                <a16:creationId xmlns:a16="http://schemas.microsoft.com/office/drawing/2014/main" id="{257EF906-5FF7-85A1-D229-35CAF10C063B}"/>
              </a:ext>
            </a:extLst>
          </p:cNvPr>
          <p:cNvSpPr/>
          <p:nvPr/>
        </p:nvSpPr>
        <p:spPr>
          <a:xfrm>
            <a:off x="11976510" y="4941835"/>
            <a:ext cx="3684569" cy="235418"/>
          </a:xfrm>
          <a:prstGeom prst="rect">
            <a:avLst/>
          </a:prstGeom>
          <a:solidFill>
            <a:schemeClr val="bg1"/>
          </a:solid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200" dirty="0">
              <a:solidFill>
                <a:sysClr val="windowText" lastClr="000000"/>
              </a:solidFill>
            </a:endParaRPr>
          </a:p>
        </p:txBody>
      </p:sp>
      <p:pic>
        <p:nvPicPr>
          <p:cNvPr id="18" name="Picture 17" descr="A graph of a number of psm&#10;&#10;Description automatically generated">
            <a:extLst>
              <a:ext uri="{FF2B5EF4-FFF2-40B4-BE49-F238E27FC236}">
                <a16:creationId xmlns:a16="http://schemas.microsoft.com/office/drawing/2014/main" id="{9C7326E2-FFEC-DD29-F685-6B3D8C4E065F}"/>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1016582" y="1116000"/>
            <a:ext cx="5144218" cy="3960000"/>
          </a:xfrm>
          <a:prstGeom prst="rect">
            <a:avLst/>
          </a:prstGeom>
        </p:spPr>
      </p:pic>
      <p:sp>
        <p:nvSpPr>
          <p:cNvPr id="19" name="Rectangle 18">
            <a:extLst>
              <a:ext uri="{FF2B5EF4-FFF2-40B4-BE49-F238E27FC236}">
                <a16:creationId xmlns:a16="http://schemas.microsoft.com/office/drawing/2014/main" id="{E67C4BCB-D386-BE34-4FC5-4C003F7316D6}"/>
              </a:ext>
            </a:extLst>
          </p:cNvPr>
          <p:cNvSpPr/>
          <p:nvPr/>
        </p:nvSpPr>
        <p:spPr>
          <a:xfrm>
            <a:off x="12082261" y="1115693"/>
            <a:ext cx="3684569" cy="235418"/>
          </a:xfrm>
          <a:prstGeom prst="rect">
            <a:avLst/>
          </a:prstGeom>
          <a:solidFill>
            <a:schemeClr val="bg1"/>
          </a:solid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dirty="0">
                <a:solidFill>
                  <a:sysClr val="windowText" lastClr="000000"/>
                </a:solidFill>
              </a:rPr>
              <a:t>Normal search</a:t>
            </a:r>
            <a:endParaRPr lang="nl-NL" sz="2400" dirty="0">
              <a:solidFill>
                <a:sysClr val="windowText" lastClr="000000"/>
              </a:solidFill>
            </a:endParaRPr>
          </a:p>
        </p:txBody>
      </p:sp>
      <p:sp>
        <p:nvSpPr>
          <p:cNvPr id="21" name="TextBox 20">
            <a:extLst>
              <a:ext uri="{FF2B5EF4-FFF2-40B4-BE49-F238E27FC236}">
                <a16:creationId xmlns:a16="http://schemas.microsoft.com/office/drawing/2014/main" id="{8BD27B06-B7F0-FB08-1AA7-5DF2CA9AB759}"/>
              </a:ext>
            </a:extLst>
          </p:cNvPr>
          <p:cNvSpPr txBox="1"/>
          <p:nvPr/>
        </p:nvSpPr>
        <p:spPr>
          <a:xfrm>
            <a:off x="11744660" y="5657706"/>
            <a:ext cx="2074134" cy="561885"/>
          </a:xfrm>
          <a:prstGeom prst="rect">
            <a:avLst/>
          </a:prstGeom>
          <a:noFill/>
        </p:spPr>
        <p:txBody>
          <a:bodyPr wrap="square" rtlCol="0">
            <a:spAutoFit/>
          </a:bodyPr>
          <a:lstStyle/>
          <a:p>
            <a:pPr algn="l">
              <a:lnSpc>
                <a:spcPct val="120000"/>
              </a:lnSpc>
            </a:pPr>
            <a:r>
              <a:rPr lang="en-GB" sz="2800" dirty="0"/>
              <a:t>SDR = 0.61</a:t>
            </a:r>
            <a:endParaRPr lang="nl-NL" sz="2800" dirty="0"/>
          </a:p>
        </p:txBody>
      </p:sp>
      <p:sp>
        <p:nvSpPr>
          <p:cNvPr id="22" name="TextBox 21">
            <a:extLst>
              <a:ext uri="{FF2B5EF4-FFF2-40B4-BE49-F238E27FC236}">
                <a16:creationId xmlns:a16="http://schemas.microsoft.com/office/drawing/2014/main" id="{7A736340-309F-53E4-B7AD-9561E203D58A}"/>
              </a:ext>
            </a:extLst>
          </p:cNvPr>
          <p:cNvSpPr txBox="1"/>
          <p:nvPr/>
        </p:nvSpPr>
        <p:spPr>
          <a:xfrm>
            <a:off x="6437955" y="5657706"/>
            <a:ext cx="2074134" cy="561885"/>
          </a:xfrm>
          <a:prstGeom prst="rect">
            <a:avLst/>
          </a:prstGeom>
          <a:noFill/>
        </p:spPr>
        <p:txBody>
          <a:bodyPr wrap="square" rtlCol="0">
            <a:spAutoFit/>
          </a:bodyPr>
          <a:lstStyle/>
          <a:p>
            <a:pPr algn="l">
              <a:lnSpc>
                <a:spcPct val="120000"/>
              </a:lnSpc>
            </a:pPr>
            <a:r>
              <a:rPr lang="en-GB" sz="2800" dirty="0"/>
              <a:t>SDR = 0.51</a:t>
            </a:r>
            <a:endParaRPr lang="nl-NL" sz="2800" dirty="0"/>
          </a:p>
        </p:txBody>
      </p:sp>
      <p:sp>
        <p:nvSpPr>
          <p:cNvPr id="23" name="TextBox 22">
            <a:extLst>
              <a:ext uri="{FF2B5EF4-FFF2-40B4-BE49-F238E27FC236}">
                <a16:creationId xmlns:a16="http://schemas.microsoft.com/office/drawing/2014/main" id="{4342BF1A-CF74-8DF7-4362-94CDF1A3D836}"/>
              </a:ext>
            </a:extLst>
          </p:cNvPr>
          <p:cNvSpPr txBox="1"/>
          <p:nvPr/>
        </p:nvSpPr>
        <p:spPr>
          <a:xfrm>
            <a:off x="1237446" y="5657706"/>
            <a:ext cx="2074134" cy="561885"/>
          </a:xfrm>
          <a:prstGeom prst="rect">
            <a:avLst/>
          </a:prstGeom>
          <a:noFill/>
        </p:spPr>
        <p:txBody>
          <a:bodyPr wrap="square" rtlCol="0">
            <a:spAutoFit/>
          </a:bodyPr>
          <a:lstStyle/>
          <a:p>
            <a:pPr algn="l">
              <a:lnSpc>
                <a:spcPct val="120000"/>
              </a:lnSpc>
            </a:pPr>
            <a:r>
              <a:rPr lang="en-GB" sz="2800" dirty="0"/>
              <a:t>SDR = 0.17</a:t>
            </a:r>
            <a:endParaRPr lang="nl-NL" sz="2800" dirty="0"/>
          </a:p>
        </p:txBody>
      </p:sp>
    </p:spTree>
    <p:extLst>
      <p:ext uri="{BB962C8B-B14F-4D97-AF65-F5344CB8AC3E}">
        <p14:creationId xmlns:p14="http://schemas.microsoft.com/office/powerpoint/2010/main" val="1738040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11F75B9-6CB5-CD10-EF21-6077F79E8DF8}"/>
              </a:ext>
            </a:extLst>
          </p:cNvPr>
          <p:cNvSpPr>
            <a:spLocks noGrp="1"/>
          </p:cNvSpPr>
          <p:nvPr>
            <p:ph type="title"/>
          </p:nvPr>
        </p:nvSpPr>
        <p:spPr>
          <a:xfrm>
            <a:off x="830118" y="252000"/>
            <a:ext cx="15705282" cy="863693"/>
          </a:xfrm>
        </p:spPr>
        <p:txBody>
          <a:bodyPr/>
          <a:lstStyle/>
          <a:p>
            <a:r>
              <a:rPr lang="en-GB" u="none" cap="none" dirty="0"/>
              <a:t>General conclusion</a:t>
            </a:r>
          </a:p>
        </p:txBody>
      </p:sp>
      <p:sp>
        <p:nvSpPr>
          <p:cNvPr id="3" name="Tijdelijke aanduiding voor dianummer 2">
            <a:extLst>
              <a:ext uri="{FF2B5EF4-FFF2-40B4-BE49-F238E27FC236}">
                <a16:creationId xmlns:a16="http://schemas.microsoft.com/office/drawing/2014/main" id="{BB613402-9AF2-D0BA-66EB-90158E413929}"/>
              </a:ext>
            </a:extLst>
          </p:cNvPr>
          <p:cNvSpPr>
            <a:spLocks noGrp="1"/>
          </p:cNvSpPr>
          <p:nvPr>
            <p:ph type="sldNum" sz="quarter" idx="12"/>
          </p:nvPr>
        </p:nvSpPr>
        <p:spPr/>
        <p:txBody>
          <a:bodyPr/>
          <a:lstStyle/>
          <a:p>
            <a:fld id="{7AE184E0-0BD4-4705-A12B-9B71DDE63301}" type="slidenum">
              <a:rPr lang="en-GB" noProof="0" smtClean="0"/>
              <a:t>13</a:t>
            </a:fld>
            <a:endParaRPr lang="en-GB" noProof="0" dirty="0"/>
          </a:p>
        </p:txBody>
      </p:sp>
      <p:sp>
        <p:nvSpPr>
          <p:cNvPr id="7" name="Rechthoek 6">
            <a:extLst>
              <a:ext uri="{FF2B5EF4-FFF2-40B4-BE49-F238E27FC236}">
                <a16:creationId xmlns:a16="http://schemas.microsoft.com/office/drawing/2014/main" id="{1095E4E0-FE51-D1C8-3067-D90892E1905A}"/>
              </a:ext>
            </a:extLst>
          </p:cNvPr>
          <p:cNvSpPr/>
          <p:nvPr/>
        </p:nvSpPr>
        <p:spPr>
          <a:xfrm>
            <a:off x="714894" y="7956000"/>
            <a:ext cx="1508760" cy="1360312"/>
          </a:xfrm>
          <a:prstGeom prst="rect">
            <a:avLst/>
          </a:prstGeom>
          <a:solidFill>
            <a:schemeClr val="bg1"/>
          </a:solid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1" name="TextBox 10">
            <a:extLst>
              <a:ext uri="{FF2B5EF4-FFF2-40B4-BE49-F238E27FC236}">
                <a16:creationId xmlns:a16="http://schemas.microsoft.com/office/drawing/2014/main" id="{D97015E4-8EFD-9818-EE38-731D389BE118}"/>
              </a:ext>
            </a:extLst>
          </p:cNvPr>
          <p:cNvSpPr txBox="1"/>
          <p:nvPr/>
        </p:nvSpPr>
        <p:spPr>
          <a:xfrm>
            <a:off x="841618" y="1115693"/>
            <a:ext cx="15682282" cy="7777001"/>
          </a:xfrm>
          <a:prstGeom prst="rect">
            <a:avLst/>
          </a:prstGeom>
          <a:noFill/>
        </p:spPr>
        <p:txBody>
          <a:bodyPr wrap="square" rtlCol="0">
            <a:spAutoFit/>
          </a:bodyPr>
          <a:lstStyle/>
          <a:p>
            <a:pPr>
              <a:lnSpc>
                <a:spcPct val="120000"/>
              </a:lnSpc>
            </a:pPr>
            <a:r>
              <a:rPr lang="nl-BE" sz="4200" dirty="0" err="1"/>
              <a:t>Unrestricted</a:t>
            </a:r>
            <a:r>
              <a:rPr lang="nl-BE" sz="4200" dirty="0"/>
              <a:t> </a:t>
            </a:r>
            <a:r>
              <a:rPr lang="nl-BE" sz="4200" dirty="0" err="1"/>
              <a:t>reference</a:t>
            </a:r>
            <a:r>
              <a:rPr lang="nl-BE" sz="4200" dirty="0"/>
              <a:t> database </a:t>
            </a:r>
            <a:r>
              <a:rPr lang="nl-BE" sz="4200" dirty="0" err="1"/>
              <a:t>adheres</a:t>
            </a:r>
            <a:r>
              <a:rPr lang="nl-BE" sz="4200" dirty="0"/>
              <a:t> most </a:t>
            </a:r>
            <a:r>
              <a:rPr lang="nl-BE" sz="4200" dirty="0" err="1"/>
              <a:t>strictly</a:t>
            </a:r>
            <a:r>
              <a:rPr lang="nl-BE" sz="4200" dirty="0"/>
              <a:t> </a:t>
            </a:r>
            <a:r>
              <a:rPr lang="nl-BE" sz="4200" dirty="0" err="1"/>
              <a:t>to</a:t>
            </a:r>
            <a:r>
              <a:rPr lang="nl-BE" sz="4200" dirty="0"/>
              <a:t> </a:t>
            </a:r>
            <a:r>
              <a:rPr lang="nl-BE" sz="4200" dirty="0" err="1"/>
              <a:t>the</a:t>
            </a:r>
            <a:r>
              <a:rPr lang="nl-BE" sz="4200" dirty="0"/>
              <a:t> TDA </a:t>
            </a:r>
            <a:r>
              <a:rPr lang="nl-BE" sz="4200" dirty="0" err="1"/>
              <a:t>assumptions</a:t>
            </a:r>
            <a:endParaRPr lang="nl-BE" sz="4200" dirty="0"/>
          </a:p>
          <a:p>
            <a:pPr marL="685800" indent="-685800">
              <a:lnSpc>
                <a:spcPct val="120000"/>
              </a:lnSpc>
              <a:buFont typeface="Arial" panose="020B0604020202020204" pitchFamily="34" charset="0"/>
              <a:buChar char="•"/>
            </a:pPr>
            <a:endParaRPr lang="nl-BE" sz="4200" dirty="0"/>
          </a:p>
          <a:p>
            <a:pPr>
              <a:lnSpc>
                <a:spcPct val="120000"/>
              </a:lnSpc>
            </a:pPr>
            <a:r>
              <a:rPr lang="nl-BE" sz="4200" u="none" cap="none" dirty="0"/>
              <a:t>Database </a:t>
            </a:r>
            <a:r>
              <a:rPr lang="nl-BE" sz="4200" u="none" cap="none" dirty="0" err="1"/>
              <a:t>reduction</a:t>
            </a:r>
            <a:r>
              <a:rPr lang="nl-BE" sz="4200" u="none" cap="none" dirty="0"/>
              <a:t> methods </a:t>
            </a:r>
            <a:r>
              <a:rPr lang="nl-BE" sz="4200" dirty="0" err="1"/>
              <a:t>induce</a:t>
            </a:r>
            <a:r>
              <a:rPr lang="nl-BE" sz="4200" dirty="0"/>
              <a:t> </a:t>
            </a:r>
            <a:r>
              <a:rPr lang="nl-BE" sz="4200" dirty="0" err="1"/>
              <a:t>violation</a:t>
            </a:r>
            <a:r>
              <a:rPr lang="nl-BE" sz="4200" dirty="0"/>
              <a:t> of </a:t>
            </a:r>
            <a:r>
              <a:rPr lang="nl-BE" sz="4200" dirty="0" err="1"/>
              <a:t>the</a:t>
            </a:r>
            <a:r>
              <a:rPr lang="nl-BE" sz="4200" dirty="0"/>
              <a:t> TDA </a:t>
            </a:r>
            <a:r>
              <a:rPr lang="nl-BE" sz="4200" dirty="0" err="1"/>
              <a:t>assumptions</a:t>
            </a:r>
            <a:endParaRPr lang="nl-BE" sz="4200" dirty="0"/>
          </a:p>
          <a:p>
            <a:pPr>
              <a:lnSpc>
                <a:spcPct val="120000"/>
              </a:lnSpc>
            </a:pPr>
            <a:endParaRPr lang="nl-BE" sz="4200" u="none" cap="none" dirty="0"/>
          </a:p>
          <a:p>
            <a:pPr>
              <a:lnSpc>
                <a:spcPct val="120000"/>
              </a:lnSpc>
            </a:pPr>
            <a:r>
              <a:rPr lang="nl-BE" sz="4200" dirty="0"/>
              <a:t>Database </a:t>
            </a:r>
            <a:r>
              <a:rPr lang="nl-BE" sz="4200" dirty="0" err="1"/>
              <a:t>sectioning</a:t>
            </a:r>
            <a:r>
              <a:rPr lang="nl-BE" sz="4200" dirty="0"/>
              <a:t> is </a:t>
            </a:r>
            <a:r>
              <a:rPr lang="nl-BE" sz="4200" dirty="0" err="1"/>
              <a:t>cumbersome</a:t>
            </a:r>
            <a:r>
              <a:rPr lang="nl-BE" sz="4200" dirty="0"/>
              <a:t> and </a:t>
            </a:r>
            <a:r>
              <a:rPr lang="nl-BE" sz="4200" dirty="0" err="1"/>
              <a:t>not</a:t>
            </a:r>
            <a:r>
              <a:rPr lang="nl-BE" sz="4200" dirty="0"/>
              <a:t> </a:t>
            </a:r>
            <a:r>
              <a:rPr lang="nl-BE" sz="4200" dirty="0" err="1"/>
              <a:t>recommendable</a:t>
            </a:r>
            <a:endParaRPr lang="nl-BE" sz="4200" u="none" cap="none" dirty="0"/>
          </a:p>
          <a:p>
            <a:pPr>
              <a:lnSpc>
                <a:spcPct val="120000"/>
              </a:lnSpc>
            </a:pPr>
            <a:endParaRPr lang="nl-BE" sz="4200" u="none" cap="none" dirty="0"/>
          </a:p>
          <a:p>
            <a:pPr>
              <a:lnSpc>
                <a:spcPct val="120000"/>
              </a:lnSpc>
            </a:pPr>
            <a:r>
              <a:rPr lang="nl-BE" sz="4200" u="none" cap="none" dirty="0"/>
              <a:t>A standard </a:t>
            </a:r>
            <a:r>
              <a:rPr lang="nl-BE" sz="4200" u="none" cap="none" dirty="0" err="1"/>
              <a:t>framework</a:t>
            </a:r>
            <a:r>
              <a:rPr lang="nl-BE" sz="4200" u="none" cap="none" dirty="0"/>
              <a:t> </a:t>
            </a:r>
            <a:r>
              <a:rPr lang="nl-BE" sz="4200" u="none" cap="none" dirty="0" err="1"/>
              <a:t>to</a:t>
            </a:r>
            <a:r>
              <a:rPr lang="nl-BE" sz="4200" u="none" cap="none" dirty="0"/>
              <a:t> </a:t>
            </a:r>
            <a:r>
              <a:rPr lang="nl-BE" sz="4200" u="none" cap="none" dirty="0" err="1"/>
              <a:t>examine</a:t>
            </a:r>
            <a:r>
              <a:rPr lang="nl-BE" sz="4200" u="none" cap="none" dirty="0"/>
              <a:t> </a:t>
            </a:r>
            <a:r>
              <a:rPr lang="nl-BE" sz="4200" u="none" cap="none" dirty="0" err="1"/>
              <a:t>the</a:t>
            </a:r>
            <a:r>
              <a:rPr lang="nl-BE" sz="4200" u="none" cap="none" dirty="0"/>
              <a:t> </a:t>
            </a:r>
            <a:r>
              <a:rPr lang="nl-BE" sz="4200" u="none" cap="none" dirty="0" err="1"/>
              <a:t>validity</a:t>
            </a:r>
            <a:r>
              <a:rPr lang="nl-BE" sz="4200" u="none" cap="none" dirty="0"/>
              <a:t> of </a:t>
            </a:r>
            <a:r>
              <a:rPr lang="nl-BE" sz="4200" u="none" cap="none" dirty="0" err="1"/>
              <a:t>the</a:t>
            </a:r>
            <a:r>
              <a:rPr lang="nl-BE" sz="4200" u="none" cap="none" dirty="0"/>
              <a:t> TDA </a:t>
            </a:r>
            <a:r>
              <a:rPr lang="nl-BE" sz="4200" u="none" cap="none" dirty="0" err="1"/>
              <a:t>assumptions</a:t>
            </a:r>
            <a:r>
              <a:rPr lang="nl-BE" sz="4200" u="none" cap="none" dirty="0"/>
              <a:t> </a:t>
            </a:r>
            <a:r>
              <a:rPr lang="nl-BE" sz="4200" u="none" cap="none" dirty="0" err="1"/>
              <a:t>could</a:t>
            </a:r>
            <a:r>
              <a:rPr lang="nl-BE" sz="4200" u="none" cap="none" dirty="0"/>
              <a:t> </a:t>
            </a:r>
            <a:r>
              <a:rPr lang="nl-BE" sz="4200" u="none" cap="none" dirty="0" err="1"/>
              <a:t>greatly</a:t>
            </a:r>
            <a:r>
              <a:rPr lang="nl-BE" sz="4200" u="none" cap="none" dirty="0"/>
              <a:t> benefit </a:t>
            </a:r>
            <a:r>
              <a:rPr lang="nl-BE" sz="4200" u="none" cap="none" dirty="0" err="1"/>
              <a:t>the</a:t>
            </a:r>
            <a:r>
              <a:rPr lang="nl-BE" sz="4200" u="none" cap="none" dirty="0"/>
              <a:t> field</a:t>
            </a:r>
            <a:endParaRPr lang="nl-NL" sz="4200" dirty="0"/>
          </a:p>
        </p:txBody>
      </p:sp>
    </p:spTree>
    <p:extLst>
      <p:ext uri="{BB962C8B-B14F-4D97-AF65-F5344CB8AC3E}">
        <p14:creationId xmlns:p14="http://schemas.microsoft.com/office/powerpoint/2010/main" val="10029795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0A4798C-B321-34C0-2F7A-C8AA3FD583FA}"/>
              </a:ext>
            </a:extLst>
          </p:cNvPr>
          <p:cNvSpPr>
            <a:spLocks noGrp="1"/>
          </p:cNvSpPr>
          <p:nvPr>
            <p:ph type="title"/>
          </p:nvPr>
        </p:nvSpPr>
        <p:spPr/>
        <p:txBody>
          <a:bodyPr/>
          <a:lstStyle/>
          <a:p>
            <a:r>
              <a:rPr lang="nl-BE" u="none" cap="none" dirty="0" err="1"/>
              <a:t>Contribution</a:t>
            </a:r>
            <a:r>
              <a:rPr lang="nl-BE" u="none" cap="none" dirty="0"/>
              <a:t> </a:t>
            </a:r>
            <a:r>
              <a:rPr lang="nl-BE" u="none" cap="none" dirty="0" err="1"/>
              <a:t>to</a:t>
            </a:r>
            <a:r>
              <a:rPr lang="nl-BE" u="none" cap="none" dirty="0"/>
              <a:t> </a:t>
            </a:r>
            <a:r>
              <a:rPr lang="nl-BE" u="none" cap="none" dirty="0" err="1"/>
              <a:t>the</a:t>
            </a:r>
            <a:r>
              <a:rPr lang="nl-BE" u="none" cap="none" dirty="0"/>
              <a:t> field &amp; </a:t>
            </a:r>
            <a:r>
              <a:rPr lang="nl-BE" u="none" cap="none" dirty="0" err="1"/>
              <a:t>societal</a:t>
            </a:r>
            <a:r>
              <a:rPr lang="nl-BE" u="none" cap="none" dirty="0"/>
              <a:t> impact</a:t>
            </a:r>
            <a:endParaRPr lang="en-GB" u="none" cap="none" dirty="0"/>
          </a:p>
        </p:txBody>
      </p:sp>
      <p:sp>
        <p:nvSpPr>
          <p:cNvPr id="4" name="Tijdelijke aanduiding voor dianummer 3">
            <a:extLst>
              <a:ext uri="{FF2B5EF4-FFF2-40B4-BE49-F238E27FC236}">
                <a16:creationId xmlns:a16="http://schemas.microsoft.com/office/drawing/2014/main" id="{A8FE847C-8CB9-23F2-29AE-F3707BE21E7A}"/>
              </a:ext>
            </a:extLst>
          </p:cNvPr>
          <p:cNvSpPr>
            <a:spLocks noGrp="1"/>
          </p:cNvSpPr>
          <p:nvPr>
            <p:ph type="sldNum" sz="quarter" idx="12"/>
          </p:nvPr>
        </p:nvSpPr>
        <p:spPr/>
        <p:txBody>
          <a:bodyPr/>
          <a:lstStyle/>
          <a:p>
            <a:fld id="{7AE184E0-0BD4-4705-A12B-9B71DDE63301}" type="slidenum">
              <a:rPr lang="en-GB" noProof="0" smtClean="0"/>
              <a:t>14</a:t>
            </a:fld>
            <a:endParaRPr lang="en-GB" noProof="0" dirty="0"/>
          </a:p>
        </p:txBody>
      </p:sp>
      <p:sp>
        <p:nvSpPr>
          <p:cNvPr id="9" name="Tekstvak 8">
            <a:extLst>
              <a:ext uri="{FF2B5EF4-FFF2-40B4-BE49-F238E27FC236}">
                <a16:creationId xmlns:a16="http://schemas.microsoft.com/office/drawing/2014/main" id="{8A255EE0-9107-C28B-068E-4BA58384D0C7}"/>
              </a:ext>
            </a:extLst>
          </p:cNvPr>
          <p:cNvSpPr txBox="1"/>
          <p:nvPr/>
        </p:nvSpPr>
        <p:spPr>
          <a:xfrm>
            <a:off x="1685177" y="2211274"/>
            <a:ext cx="3384000" cy="540000"/>
          </a:xfrm>
          <a:prstGeom prst="rect">
            <a:avLst/>
          </a:prstGeom>
          <a:noFill/>
        </p:spPr>
        <p:txBody>
          <a:bodyPr wrap="square" rtlCol="0">
            <a:spAutoFit/>
          </a:bodyPr>
          <a:lstStyle/>
          <a:p>
            <a:pPr algn="l">
              <a:lnSpc>
                <a:spcPct val="120000"/>
              </a:lnSpc>
            </a:pPr>
            <a:r>
              <a:rPr lang="nl-BE" sz="2500" b="1"/>
              <a:t>Microbial community</a:t>
            </a:r>
            <a:endParaRPr lang="en-GB" sz="2500" b="1"/>
          </a:p>
        </p:txBody>
      </p:sp>
      <p:pic>
        <p:nvPicPr>
          <p:cNvPr id="23" name="Graphic 22" descr="Pijl-rechts met effen opvulling">
            <a:extLst>
              <a:ext uri="{FF2B5EF4-FFF2-40B4-BE49-F238E27FC236}">
                <a16:creationId xmlns:a16="http://schemas.microsoft.com/office/drawing/2014/main" id="{37B5060E-D4C7-33F4-FD66-341DF12F644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778300" y="5242267"/>
            <a:ext cx="914400" cy="914400"/>
          </a:xfrm>
          <a:prstGeom prst="rect">
            <a:avLst/>
          </a:prstGeom>
        </p:spPr>
      </p:pic>
      <p:sp>
        <p:nvSpPr>
          <p:cNvPr id="24" name="Tekstvak 23">
            <a:extLst>
              <a:ext uri="{FF2B5EF4-FFF2-40B4-BE49-F238E27FC236}">
                <a16:creationId xmlns:a16="http://schemas.microsoft.com/office/drawing/2014/main" id="{CBE9F6B5-6961-09D0-3171-27ACECEC2856}"/>
              </a:ext>
            </a:extLst>
          </p:cNvPr>
          <p:cNvSpPr txBox="1"/>
          <p:nvPr/>
        </p:nvSpPr>
        <p:spPr>
          <a:xfrm>
            <a:off x="6822300" y="5443659"/>
            <a:ext cx="3924762" cy="511615"/>
          </a:xfrm>
          <a:prstGeom prst="rect">
            <a:avLst/>
          </a:prstGeom>
          <a:noFill/>
        </p:spPr>
        <p:txBody>
          <a:bodyPr wrap="square" rtlCol="0">
            <a:spAutoFit/>
          </a:bodyPr>
          <a:lstStyle/>
          <a:p>
            <a:pPr algn="l">
              <a:lnSpc>
                <a:spcPct val="120000"/>
              </a:lnSpc>
            </a:pPr>
            <a:r>
              <a:rPr lang="nl-BE" sz="2500" b="1"/>
              <a:t>Full protein complement</a:t>
            </a:r>
            <a:endParaRPr lang="en-GB" sz="2500" b="1"/>
          </a:p>
        </p:txBody>
      </p:sp>
      <p:pic>
        <p:nvPicPr>
          <p:cNvPr id="25" name="Graphic 24" descr="Pijl-rechts met effen opvulling">
            <a:extLst>
              <a:ext uri="{FF2B5EF4-FFF2-40B4-BE49-F238E27FC236}">
                <a16:creationId xmlns:a16="http://schemas.microsoft.com/office/drawing/2014/main" id="{80DA1FC1-2507-4EB6-C152-A70D842E799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782300" y="5242267"/>
            <a:ext cx="914400" cy="914400"/>
          </a:xfrm>
          <a:prstGeom prst="rect">
            <a:avLst/>
          </a:prstGeom>
        </p:spPr>
      </p:pic>
      <p:sp>
        <p:nvSpPr>
          <p:cNvPr id="26" name="Tekstvak 25">
            <a:extLst>
              <a:ext uri="{FF2B5EF4-FFF2-40B4-BE49-F238E27FC236}">
                <a16:creationId xmlns:a16="http://schemas.microsoft.com/office/drawing/2014/main" id="{03554A6D-F597-1B25-4667-953FCBF39F02}"/>
              </a:ext>
            </a:extLst>
          </p:cNvPr>
          <p:cNvSpPr txBox="1"/>
          <p:nvPr/>
        </p:nvSpPr>
        <p:spPr>
          <a:xfrm>
            <a:off x="12775471" y="2211274"/>
            <a:ext cx="2088000" cy="540000"/>
          </a:xfrm>
          <a:prstGeom prst="rect">
            <a:avLst/>
          </a:prstGeom>
          <a:noFill/>
        </p:spPr>
        <p:txBody>
          <a:bodyPr wrap="square" rtlCol="0">
            <a:spAutoFit/>
          </a:bodyPr>
          <a:lstStyle/>
          <a:p>
            <a:pPr algn="l">
              <a:lnSpc>
                <a:spcPct val="120000"/>
              </a:lnSpc>
            </a:pPr>
            <a:r>
              <a:rPr lang="nl-BE" sz="2500" b="1" dirty="0"/>
              <a:t>Applications</a:t>
            </a:r>
            <a:endParaRPr lang="nl-BE" sz="2500" dirty="0"/>
          </a:p>
        </p:txBody>
      </p:sp>
      <p:sp>
        <p:nvSpPr>
          <p:cNvPr id="37" name="Rechthoek 36">
            <a:extLst>
              <a:ext uri="{FF2B5EF4-FFF2-40B4-BE49-F238E27FC236}">
                <a16:creationId xmlns:a16="http://schemas.microsoft.com/office/drawing/2014/main" id="{28FF020B-5198-7ED4-DA2C-D5BCE2833F20}"/>
              </a:ext>
            </a:extLst>
          </p:cNvPr>
          <p:cNvSpPr/>
          <p:nvPr/>
        </p:nvSpPr>
        <p:spPr>
          <a:xfrm>
            <a:off x="685800" y="8107680"/>
            <a:ext cx="1508760" cy="1360312"/>
          </a:xfrm>
          <a:prstGeom prst="rect">
            <a:avLst/>
          </a:prstGeom>
          <a:solidFill>
            <a:schemeClr val="bg1"/>
          </a:solid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pic>
        <p:nvPicPr>
          <p:cNvPr id="5" name="Afbeelding 4">
            <a:extLst>
              <a:ext uri="{FF2B5EF4-FFF2-40B4-BE49-F238E27FC236}">
                <a16:creationId xmlns:a16="http://schemas.microsoft.com/office/drawing/2014/main" id="{B08B03CE-068E-CEAC-6AE1-E43EB0E1C090}"/>
              </a:ext>
            </a:extLst>
          </p:cNvPr>
          <p:cNvPicPr>
            <a:picLocks noChangeAspect="1"/>
          </p:cNvPicPr>
          <p:nvPr/>
        </p:nvPicPr>
        <p:blipFill>
          <a:blip r:embed="rId5"/>
          <a:stretch>
            <a:fillRect/>
          </a:stretch>
        </p:blipFill>
        <p:spPr>
          <a:xfrm>
            <a:off x="2259184" y="2744948"/>
            <a:ext cx="2235987" cy="2808000"/>
          </a:xfrm>
          <a:prstGeom prst="rect">
            <a:avLst/>
          </a:prstGeom>
        </p:spPr>
      </p:pic>
      <p:pic>
        <p:nvPicPr>
          <p:cNvPr id="6" name="Afbeelding 5">
            <a:extLst>
              <a:ext uri="{FF2B5EF4-FFF2-40B4-BE49-F238E27FC236}">
                <a16:creationId xmlns:a16="http://schemas.microsoft.com/office/drawing/2014/main" id="{D19CD7C2-9EF8-0F1E-72CC-F959C431A743}"/>
              </a:ext>
            </a:extLst>
          </p:cNvPr>
          <p:cNvPicPr>
            <a:picLocks noChangeAspect="1"/>
          </p:cNvPicPr>
          <p:nvPr/>
        </p:nvPicPr>
        <p:blipFill rotWithShape="1">
          <a:blip r:embed="rId6"/>
          <a:srcRect l="33333"/>
          <a:stretch/>
        </p:blipFill>
        <p:spPr>
          <a:xfrm>
            <a:off x="3464276" y="6262689"/>
            <a:ext cx="2448000" cy="2270518"/>
          </a:xfrm>
          <a:prstGeom prst="rect">
            <a:avLst/>
          </a:prstGeom>
        </p:spPr>
      </p:pic>
      <p:pic>
        <p:nvPicPr>
          <p:cNvPr id="8" name="Afbeelding 7">
            <a:extLst>
              <a:ext uri="{FF2B5EF4-FFF2-40B4-BE49-F238E27FC236}">
                <a16:creationId xmlns:a16="http://schemas.microsoft.com/office/drawing/2014/main" id="{BF35CA7E-ECD0-6AC9-BCDD-AEB1007573F8}"/>
              </a:ext>
            </a:extLst>
          </p:cNvPr>
          <p:cNvPicPr>
            <a:picLocks noChangeAspect="1"/>
          </p:cNvPicPr>
          <p:nvPr/>
        </p:nvPicPr>
        <p:blipFill rotWithShape="1">
          <a:blip r:embed="rId7"/>
          <a:srcRect l="21444" r="22126"/>
          <a:stretch/>
        </p:blipFill>
        <p:spPr>
          <a:xfrm>
            <a:off x="11701321" y="5955274"/>
            <a:ext cx="2186387" cy="2520000"/>
          </a:xfrm>
          <a:prstGeom prst="rect">
            <a:avLst/>
          </a:prstGeom>
        </p:spPr>
      </p:pic>
      <p:pic>
        <p:nvPicPr>
          <p:cNvPr id="11" name="Afbeelding 10">
            <a:extLst>
              <a:ext uri="{FF2B5EF4-FFF2-40B4-BE49-F238E27FC236}">
                <a16:creationId xmlns:a16="http://schemas.microsoft.com/office/drawing/2014/main" id="{253D0C72-0CD5-E8F7-CCF8-699D2618B3D0}"/>
              </a:ext>
            </a:extLst>
          </p:cNvPr>
          <p:cNvPicPr>
            <a:picLocks noChangeAspect="1"/>
          </p:cNvPicPr>
          <p:nvPr/>
        </p:nvPicPr>
        <p:blipFill>
          <a:blip r:embed="rId8"/>
          <a:stretch>
            <a:fillRect/>
          </a:stretch>
        </p:blipFill>
        <p:spPr>
          <a:xfrm>
            <a:off x="11918222" y="2972580"/>
            <a:ext cx="3847881" cy="2088000"/>
          </a:xfrm>
          <a:prstGeom prst="rect">
            <a:avLst/>
          </a:prstGeom>
        </p:spPr>
      </p:pic>
      <p:sp>
        <p:nvSpPr>
          <p:cNvPr id="12" name="Tekstvak 11">
            <a:extLst>
              <a:ext uri="{FF2B5EF4-FFF2-40B4-BE49-F238E27FC236}">
                <a16:creationId xmlns:a16="http://schemas.microsoft.com/office/drawing/2014/main" id="{2598C11F-F46E-32FA-2489-70EF83013B4E}"/>
              </a:ext>
            </a:extLst>
          </p:cNvPr>
          <p:cNvSpPr txBox="1"/>
          <p:nvPr/>
        </p:nvSpPr>
        <p:spPr>
          <a:xfrm>
            <a:off x="2153177" y="5546622"/>
            <a:ext cx="2448000" cy="540000"/>
          </a:xfrm>
          <a:prstGeom prst="rect">
            <a:avLst/>
          </a:prstGeom>
          <a:noFill/>
        </p:spPr>
        <p:txBody>
          <a:bodyPr wrap="square" rtlCol="0">
            <a:spAutoFit/>
          </a:bodyPr>
          <a:lstStyle/>
          <a:p>
            <a:pPr algn="l">
              <a:lnSpc>
                <a:spcPct val="120000"/>
              </a:lnSpc>
            </a:pPr>
            <a:r>
              <a:rPr lang="nl-BE" sz="2500"/>
              <a:t>Gut microbiome</a:t>
            </a:r>
            <a:endParaRPr lang="en-GB" sz="2500"/>
          </a:p>
        </p:txBody>
      </p:sp>
      <p:sp>
        <p:nvSpPr>
          <p:cNvPr id="13" name="Tekstvak 12">
            <a:extLst>
              <a:ext uri="{FF2B5EF4-FFF2-40B4-BE49-F238E27FC236}">
                <a16:creationId xmlns:a16="http://schemas.microsoft.com/office/drawing/2014/main" id="{31A43C72-5D80-2909-9579-D395D73C2E58}"/>
              </a:ext>
            </a:extLst>
          </p:cNvPr>
          <p:cNvSpPr txBox="1"/>
          <p:nvPr/>
        </p:nvSpPr>
        <p:spPr>
          <a:xfrm>
            <a:off x="1613915" y="8533207"/>
            <a:ext cx="3744000" cy="540000"/>
          </a:xfrm>
          <a:prstGeom prst="rect">
            <a:avLst/>
          </a:prstGeom>
          <a:noFill/>
        </p:spPr>
        <p:txBody>
          <a:bodyPr wrap="square" rtlCol="0">
            <a:spAutoFit/>
          </a:bodyPr>
          <a:lstStyle/>
          <a:p>
            <a:pPr algn="l">
              <a:lnSpc>
                <a:spcPct val="120000"/>
              </a:lnSpc>
            </a:pPr>
            <a:r>
              <a:rPr lang="nl-BE" sz="2500"/>
              <a:t>Ocean &amp; soil microbiome</a:t>
            </a:r>
            <a:endParaRPr lang="en-GB" sz="2500"/>
          </a:p>
        </p:txBody>
      </p:sp>
      <p:sp>
        <p:nvSpPr>
          <p:cNvPr id="14" name="Tekstvak 13">
            <a:extLst>
              <a:ext uri="{FF2B5EF4-FFF2-40B4-BE49-F238E27FC236}">
                <a16:creationId xmlns:a16="http://schemas.microsoft.com/office/drawing/2014/main" id="{45DC51F6-B701-781B-D6BA-A8905B1D4A18}"/>
              </a:ext>
            </a:extLst>
          </p:cNvPr>
          <p:cNvSpPr txBox="1"/>
          <p:nvPr/>
        </p:nvSpPr>
        <p:spPr>
          <a:xfrm>
            <a:off x="11462293" y="8547399"/>
            <a:ext cx="5323378" cy="511615"/>
          </a:xfrm>
          <a:prstGeom prst="rect">
            <a:avLst/>
          </a:prstGeom>
          <a:noFill/>
        </p:spPr>
        <p:txBody>
          <a:bodyPr wrap="square" rtlCol="0">
            <a:spAutoFit/>
          </a:bodyPr>
          <a:lstStyle/>
          <a:p>
            <a:pPr algn="l">
              <a:lnSpc>
                <a:spcPct val="120000"/>
              </a:lnSpc>
            </a:pPr>
            <a:r>
              <a:rPr lang="nl-BE" sz="2500" dirty="0" err="1"/>
              <a:t>Environmental</a:t>
            </a:r>
            <a:r>
              <a:rPr lang="nl-BE" sz="2500" dirty="0"/>
              <a:t> </a:t>
            </a:r>
            <a:r>
              <a:rPr lang="nl-BE" sz="2500" dirty="0" err="1"/>
              <a:t>science</a:t>
            </a:r>
            <a:r>
              <a:rPr lang="nl-BE" sz="2500" dirty="0"/>
              <a:t> &amp; </a:t>
            </a:r>
            <a:r>
              <a:rPr lang="nl-BE" sz="2500" dirty="0" err="1"/>
              <a:t>agriculture</a:t>
            </a:r>
            <a:endParaRPr lang="en-GB" sz="2500" dirty="0"/>
          </a:p>
        </p:txBody>
      </p:sp>
      <p:sp>
        <p:nvSpPr>
          <p:cNvPr id="16" name="Tekstvak 15">
            <a:extLst>
              <a:ext uri="{FF2B5EF4-FFF2-40B4-BE49-F238E27FC236}">
                <a16:creationId xmlns:a16="http://schemas.microsoft.com/office/drawing/2014/main" id="{11AB338D-2654-2542-9399-E1D9F54639C9}"/>
              </a:ext>
            </a:extLst>
          </p:cNvPr>
          <p:cNvSpPr txBox="1"/>
          <p:nvPr/>
        </p:nvSpPr>
        <p:spPr>
          <a:xfrm>
            <a:off x="12775471" y="5128264"/>
            <a:ext cx="2160000" cy="511615"/>
          </a:xfrm>
          <a:prstGeom prst="rect">
            <a:avLst/>
          </a:prstGeom>
          <a:noFill/>
        </p:spPr>
        <p:txBody>
          <a:bodyPr wrap="square" rtlCol="0">
            <a:spAutoFit/>
          </a:bodyPr>
          <a:lstStyle/>
          <a:p>
            <a:pPr algn="l">
              <a:lnSpc>
                <a:spcPct val="120000"/>
              </a:lnSpc>
            </a:pPr>
            <a:r>
              <a:rPr lang="nl-BE" sz="2500"/>
              <a:t>Human health</a:t>
            </a:r>
            <a:endParaRPr lang="en-GB" sz="2500"/>
          </a:p>
        </p:txBody>
      </p:sp>
      <p:pic>
        <p:nvPicPr>
          <p:cNvPr id="19" name="Afbeelding 18">
            <a:extLst>
              <a:ext uri="{FF2B5EF4-FFF2-40B4-BE49-F238E27FC236}">
                <a16:creationId xmlns:a16="http://schemas.microsoft.com/office/drawing/2014/main" id="{84D3F637-4209-9315-9298-14C93115970E}"/>
              </a:ext>
            </a:extLst>
          </p:cNvPr>
          <p:cNvPicPr>
            <a:picLocks noChangeAspect="1"/>
          </p:cNvPicPr>
          <p:nvPr/>
        </p:nvPicPr>
        <p:blipFill rotWithShape="1">
          <a:blip r:embed="rId9"/>
          <a:srcRect l="28185"/>
          <a:stretch/>
        </p:blipFill>
        <p:spPr>
          <a:xfrm>
            <a:off x="1035184" y="6262148"/>
            <a:ext cx="2448000" cy="2271600"/>
          </a:xfrm>
          <a:prstGeom prst="rect">
            <a:avLst/>
          </a:prstGeom>
        </p:spPr>
      </p:pic>
      <p:pic>
        <p:nvPicPr>
          <p:cNvPr id="20" name="Afbeelding 19">
            <a:extLst>
              <a:ext uri="{FF2B5EF4-FFF2-40B4-BE49-F238E27FC236}">
                <a16:creationId xmlns:a16="http://schemas.microsoft.com/office/drawing/2014/main" id="{962A0FE0-9965-8E47-43FD-E15DB996DBAB}"/>
              </a:ext>
            </a:extLst>
          </p:cNvPr>
          <p:cNvPicPr>
            <a:picLocks noChangeAspect="1"/>
          </p:cNvPicPr>
          <p:nvPr/>
        </p:nvPicPr>
        <p:blipFill rotWithShape="1">
          <a:blip r:embed="rId10"/>
          <a:srcRect l="7020"/>
          <a:stretch/>
        </p:blipFill>
        <p:spPr>
          <a:xfrm>
            <a:off x="6336667" y="3118267"/>
            <a:ext cx="2426563" cy="2160000"/>
          </a:xfrm>
          <a:prstGeom prst="rect">
            <a:avLst/>
          </a:prstGeom>
        </p:spPr>
      </p:pic>
      <p:pic>
        <p:nvPicPr>
          <p:cNvPr id="21" name="Afbeelding 20">
            <a:extLst>
              <a:ext uri="{FF2B5EF4-FFF2-40B4-BE49-F238E27FC236}">
                <a16:creationId xmlns:a16="http://schemas.microsoft.com/office/drawing/2014/main" id="{9316A926-7917-B109-5B27-4EA6A328C37A}"/>
              </a:ext>
            </a:extLst>
          </p:cNvPr>
          <p:cNvPicPr>
            <a:picLocks noChangeAspect="1"/>
          </p:cNvPicPr>
          <p:nvPr/>
        </p:nvPicPr>
        <p:blipFill rotWithShape="1">
          <a:blip r:embed="rId11"/>
          <a:srcRect l="14493" r="13754"/>
          <a:stretch/>
        </p:blipFill>
        <p:spPr>
          <a:xfrm>
            <a:off x="8711770" y="3118267"/>
            <a:ext cx="2755290" cy="2160000"/>
          </a:xfrm>
          <a:prstGeom prst="rect">
            <a:avLst/>
          </a:prstGeom>
        </p:spPr>
      </p:pic>
      <p:pic>
        <p:nvPicPr>
          <p:cNvPr id="22" name="Afbeelding 21">
            <a:extLst>
              <a:ext uri="{FF2B5EF4-FFF2-40B4-BE49-F238E27FC236}">
                <a16:creationId xmlns:a16="http://schemas.microsoft.com/office/drawing/2014/main" id="{1E70C39A-DD99-E692-5C9C-F7A9E8A223CC}"/>
              </a:ext>
            </a:extLst>
          </p:cNvPr>
          <p:cNvPicPr>
            <a:picLocks noChangeAspect="1"/>
          </p:cNvPicPr>
          <p:nvPr/>
        </p:nvPicPr>
        <p:blipFill rotWithShape="1">
          <a:blip r:embed="rId12"/>
          <a:srcRect l="13275" r="10270"/>
          <a:stretch/>
        </p:blipFill>
        <p:spPr>
          <a:xfrm>
            <a:off x="7464106" y="5955274"/>
            <a:ext cx="2678954" cy="2628000"/>
          </a:xfrm>
          <a:prstGeom prst="rect">
            <a:avLst/>
          </a:prstGeom>
        </p:spPr>
      </p:pic>
      <p:pic>
        <p:nvPicPr>
          <p:cNvPr id="3" name="Picture 2">
            <a:extLst>
              <a:ext uri="{FF2B5EF4-FFF2-40B4-BE49-F238E27FC236}">
                <a16:creationId xmlns:a16="http://schemas.microsoft.com/office/drawing/2014/main" id="{5952F36E-0596-749B-3336-7BDFC4B72C47}"/>
              </a:ext>
            </a:extLst>
          </p:cNvPr>
          <p:cNvPicPr>
            <a:picLocks noChangeAspect="1"/>
          </p:cNvPicPr>
          <p:nvPr/>
        </p:nvPicPr>
        <p:blipFill rotWithShape="1">
          <a:blip r:embed="rId13"/>
          <a:srcRect l="15686" r="7610"/>
          <a:stretch/>
        </p:blipFill>
        <p:spPr>
          <a:xfrm>
            <a:off x="13874399" y="5955274"/>
            <a:ext cx="2577277" cy="2520000"/>
          </a:xfrm>
          <a:prstGeom prst="rect">
            <a:avLst/>
          </a:prstGeom>
        </p:spPr>
      </p:pic>
    </p:spTree>
    <p:extLst>
      <p:ext uri="{BB962C8B-B14F-4D97-AF65-F5344CB8AC3E}">
        <p14:creationId xmlns:p14="http://schemas.microsoft.com/office/powerpoint/2010/main" val="27372950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sz="3500" dirty="0"/>
              <a:t>Wout Cattrijsse</a:t>
            </a:r>
            <a:br>
              <a:rPr lang="en-GB" dirty="0"/>
            </a:br>
            <a:r>
              <a:rPr lang="en-GB" dirty="0"/>
              <a:t>2</a:t>
            </a:r>
            <a:r>
              <a:rPr lang="en-GB" baseline="30000" dirty="0"/>
              <a:t>nd</a:t>
            </a:r>
            <a:r>
              <a:rPr lang="en-GB" dirty="0"/>
              <a:t> Master Biomedical Sciences</a:t>
            </a:r>
            <a:br>
              <a:rPr lang="en-GB" dirty="0"/>
            </a:br>
            <a:br>
              <a:rPr lang="en-GB" dirty="0"/>
            </a:br>
            <a:r>
              <a:rPr lang="nl-BE" cap="all" dirty="0"/>
              <a:t>Compomics</a:t>
            </a:r>
            <a:br>
              <a:rPr lang="en-GB" cap="all" dirty="0"/>
            </a:br>
            <a:br>
              <a:rPr lang="en-GB" dirty="0"/>
            </a:br>
            <a:r>
              <a:rPr lang="en-GB" dirty="0"/>
              <a:t>wout.cattrijsse@ugent.be</a:t>
            </a:r>
            <a:br>
              <a:rPr lang="en-GB" dirty="0"/>
            </a:br>
            <a:br>
              <a:rPr lang="en-GB" dirty="0"/>
            </a:br>
            <a:br>
              <a:rPr lang="en-GB" dirty="0"/>
            </a:br>
            <a:br>
              <a:rPr lang="en-GB" dirty="0"/>
            </a:br>
            <a:r>
              <a:rPr lang="en-GB" dirty="0"/>
              <a:t>www.ugent.be</a:t>
            </a:r>
            <a:br>
              <a:rPr lang="en-GB" dirty="0"/>
            </a:br>
            <a:endParaRPr lang="en-GB" dirty="0"/>
          </a:p>
        </p:txBody>
      </p:sp>
      <p:sp>
        <p:nvSpPr>
          <p:cNvPr id="4" name="Tijdelijke aanduiding voor tekst 3"/>
          <p:cNvSpPr>
            <a:spLocks noGrp="1"/>
          </p:cNvSpPr>
          <p:nvPr>
            <p:ph type="body" sz="quarter" idx="10"/>
          </p:nvPr>
        </p:nvSpPr>
        <p:spPr/>
        <p:txBody>
          <a:bodyPr/>
          <a:lstStyle/>
          <a:p>
            <a:r>
              <a:rPr lang="nl-NL"/>
              <a:t>Universiteit Gent</a:t>
            </a:r>
            <a:br>
              <a:rPr lang="nl-NL" dirty="0"/>
            </a:br>
            <a:r>
              <a:rPr lang="nl-NL"/>
              <a:t>@ugent</a:t>
            </a:r>
          </a:p>
          <a:p>
            <a:r>
              <a:rPr lang="nl-NL"/>
              <a:t>@ugent</a:t>
            </a:r>
            <a:br>
              <a:rPr lang="nl-NL" dirty="0"/>
            </a:br>
            <a:r>
              <a:rPr lang="nl-NL" dirty="0" err="1"/>
              <a:t>Ghent</a:t>
            </a:r>
            <a:r>
              <a:rPr lang="nl-NL" dirty="0"/>
              <a:t> University</a:t>
            </a:r>
          </a:p>
          <a:p>
            <a:endParaRPr lang="nl-NL" dirty="0"/>
          </a:p>
        </p:txBody>
      </p:sp>
      <p:pic>
        <p:nvPicPr>
          <p:cNvPr id="5"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12000" y="3161604"/>
            <a:ext cx="280417" cy="335281"/>
          </a:xfrm>
          <a:prstGeom prst="rect">
            <a:avLst/>
          </a:prstGeom>
        </p:spPr>
      </p:pic>
      <p:pic>
        <p:nvPicPr>
          <p:cNvPr id="6"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12000" y="3599274"/>
            <a:ext cx="280417" cy="356617"/>
          </a:xfrm>
          <a:prstGeom prst="rect">
            <a:avLst/>
          </a:prstGeom>
        </p:spPr>
      </p:pic>
      <p:pic>
        <p:nvPicPr>
          <p:cNvPr id="8" name="Picture 11">
            <a:extLst>
              <a:ext uri="{FF2B5EF4-FFF2-40B4-BE49-F238E27FC236}">
                <a16:creationId xmlns:a16="http://schemas.microsoft.com/office/drawing/2014/main" id="{72D3A576-8F4A-4FF8-9BCF-6BF5B2FFE13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710351" y="4122000"/>
            <a:ext cx="280643" cy="280800"/>
          </a:xfrm>
          <a:prstGeom prst="rect">
            <a:avLst/>
          </a:prstGeom>
        </p:spPr>
      </p:pic>
      <p:pic>
        <p:nvPicPr>
          <p:cNvPr id="9" name="Picture 12">
            <a:extLst>
              <a:ext uri="{FF2B5EF4-FFF2-40B4-BE49-F238E27FC236}">
                <a16:creationId xmlns:a16="http://schemas.microsoft.com/office/drawing/2014/main" id="{8B8CBDDB-0D64-46FD-9EF8-A0B62ED4F0E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710351" y="4560042"/>
            <a:ext cx="280417" cy="280417"/>
          </a:xfrm>
          <a:prstGeom prst="rect">
            <a:avLst/>
          </a:prstGeom>
        </p:spPr>
      </p:pic>
    </p:spTree>
    <p:extLst>
      <p:ext uri="{BB962C8B-B14F-4D97-AF65-F5344CB8AC3E}">
        <p14:creationId xmlns:p14="http://schemas.microsoft.com/office/powerpoint/2010/main" val="4119637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A22BCBF-A876-0EE9-2FF8-21F8E340ABA5}"/>
              </a:ext>
            </a:extLst>
          </p:cNvPr>
          <p:cNvSpPr>
            <a:spLocks noGrp="1"/>
          </p:cNvSpPr>
          <p:nvPr>
            <p:ph type="title"/>
          </p:nvPr>
        </p:nvSpPr>
        <p:spPr>
          <a:xfrm>
            <a:off x="830118" y="252000"/>
            <a:ext cx="15705282" cy="863693"/>
          </a:xfrm>
        </p:spPr>
        <p:txBody>
          <a:bodyPr anchor="t">
            <a:normAutofit/>
          </a:bodyPr>
          <a:lstStyle/>
          <a:p>
            <a:r>
              <a:rPr lang="nl-BE" u="none" cap="none" dirty="0"/>
              <a:t>Basic </a:t>
            </a:r>
            <a:r>
              <a:rPr lang="nl-BE" u="none" cap="none" dirty="0" err="1"/>
              <a:t>mass</a:t>
            </a:r>
            <a:r>
              <a:rPr lang="nl-BE" u="none" cap="none" dirty="0"/>
              <a:t> </a:t>
            </a:r>
            <a:r>
              <a:rPr lang="nl-BE" u="none" cap="none" dirty="0" err="1"/>
              <a:t>spectrometry</a:t>
            </a:r>
            <a:r>
              <a:rPr lang="nl-BE" u="none" cap="none" dirty="0"/>
              <a:t> workflow</a:t>
            </a:r>
            <a:endParaRPr lang="en-GB" u="none" cap="none" dirty="0"/>
          </a:p>
        </p:txBody>
      </p:sp>
      <p:pic>
        <p:nvPicPr>
          <p:cNvPr id="6" name="Tijdelijke aanduiding voor inhoud 5" descr="Afbeelding met schermopname, tekst, grafische vormgeving, ontwerp&#10;&#10;Automatisch gegenereerde beschrijving">
            <a:extLst>
              <a:ext uri="{FF2B5EF4-FFF2-40B4-BE49-F238E27FC236}">
                <a16:creationId xmlns:a16="http://schemas.microsoft.com/office/drawing/2014/main" id="{81B72B30-F55D-9984-EA1B-1B5A070497B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26275" y="1636800"/>
            <a:ext cx="10890753" cy="6480000"/>
          </a:xfrm>
          <a:noFill/>
        </p:spPr>
      </p:pic>
      <p:sp>
        <p:nvSpPr>
          <p:cNvPr id="4" name="Tijdelijke aanduiding voor dianummer 3">
            <a:extLst>
              <a:ext uri="{FF2B5EF4-FFF2-40B4-BE49-F238E27FC236}">
                <a16:creationId xmlns:a16="http://schemas.microsoft.com/office/drawing/2014/main" id="{5850D35B-E75F-4169-7A47-759F237B6FDC}"/>
              </a:ext>
            </a:extLst>
          </p:cNvPr>
          <p:cNvSpPr>
            <a:spLocks noGrp="1"/>
          </p:cNvSpPr>
          <p:nvPr>
            <p:ph type="sldNum" sz="quarter" idx="12"/>
          </p:nvPr>
        </p:nvSpPr>
        <p:spPr>
          <a:xfrm>
            <a:off x="15590520" y="8948703"/>
            <a:ext cx="921880" cy="519289"/>
          </a:xfrm>
        </p:spPr>
        <p:txBody>
          <a:bodyPr anchor="ctr">
            <a:normAutofit/>
          </a:bodyPr>
          <a:lstStyle/>
          <a:p>
            <a:pPr>
              <a:spcAft>
                <a:spcPts val="600"/>
              </a:spcAft>
            </a:pPr>
            <a:fld id="{7AE184E0-0BD4-4705-A12B-9B71DDE63301}" type="slidenum">
              <a:rPr lang="en-GB" noProof="0" smtClean="0"/>
              <a:pPr>
                <a:spcAft>
                  <a:spcPts val="600"/>
                </a:spcAft>
              </a:pPr>
              <a:t>16</a:t>
            </a:fld>
            <a:endParaRPr lang="en-GB" noProof="0"/>
          </a:p>
        </p:txBody>
      </p:sp>
      <p:sp>
        <p:nvSpPr>
          <p:cNvPr id="7" name="Tekstvak 6">
            <a:extLst>
              <a:ext uri="{FF2B5EF4-FFF2-40B4-BE49-F238E27FC236}">
                <a16:creationId xmlns:a16="http://schemas.microsoft.com/office/drawing/2014/main" id="{DBFB2D6F-8A4C-3332-4FCC-FBD42CD4DB6C}"/>
              </a:ext>
            </a:extLst>
          </p:cNvPr>
          <p:cNvSpPr txBox="1"/>
          <p:nvPr/>
        </p:nvSpPr>
        <p:spPr>
          <a:xfrm>
            <a:off x="826275" y="9338061"/>
            <a:ext cx="13807440" cy="327077"/>
          </a:xfrm>
          <a:prstGeom prst="rect">
            <a:avLst/>
          </a:prstGeom>
          <a:noFill/>
        </p:spPr>
        <p:txBody>
          <a:bodyPr wrap="square" rtlCol="0">
            <a:spAutoFit/>
          </a:bodyPr>
          <a:lstStyle/>
          <a:p>
            <a:pPr algn="l">
              <a:lnSpc>
                <a:spcPct val="120000"/>
              </a:lnSpc>
            </a:pPr>
            <a:r>
              <a:rPr lang="nl-BE" sz="1400">
                <a:solidFill>
                  <a:schemeClr val="bg1">
                    <a:lumMod val="50000"/>
                  </a:schemeClr>
                </a:solidFill>
              </a:rPr>
              <a:t>Figure adapted from: https://csbiology.github.io/BIO-BTE-06-L-7/NB02a_Mass_spectrometry_based_proteomics.html#NB02a-Mass-Spectrometry-Based-Proteomics</a:t>
            </a:r>
            <a:endParaRPr lang="en-GB" sz="1400">
              <a:solidFill>
                <a:schemeClr val="bg1">
                  <a:lumMod val="50000"/>
                </a:schemeClr>
              </a:solidFill>
            </a:endParaRPr>
          </a:p>
        </p:txBody>
      </p:sp>
      <p:sp>
        <p:nvSpPr>
          <p:cNvPr id="34" name="Tekstvak 33">
            <a:extLst>
              <a:ext uri="{FF2B5EF4-FFF2-40B4-BE49-F238E27FC236}">
                <a16:creationId xmlns:a16="http://schemas.microsoft.com/office/drawing/2014/main" id="{A51832CD-2FC6-ED05-4224-5D8C6F03DC6D}"/>
              </a:ext>
            </a:extLst>
          </p:cNvPr>
          <p:cNvSpPr txBox="1"/>
          <p:nvPr/>
        </p:nvSpPr>
        <p:spPr>
          <a:xfrm>
            <a:off x="12631428" y="6202872"/>
            <a:ext cx="3627120" cy="2358274"/>
          </a:xfrm>
          <a:prstGeom prst="rect">
            <a:avLst/>
          </a:prstGeom>
          <a:noFill/>
        </p:spPr>
        <p:txBody>
          <a:bodyPr wrap="square" rtlCol="0">
            <a:spAutoFit/>
          </a:bodyPr>
          <a:lstStyle/>
          <a:p>
            <a:pPr algn="ctr">
              <a:lnSpc>
                <a:spcPct val="120000"/>
              </a:lnSpc>
            </a:pPr>
            <a:r>
              <a:rPr lang="nl-BE" sz="2500"/>
              <a:t>Comparison with </a:t>
            </a:r>
            <a:r>
              <a:rPr lang="nl-BE" sz="2500" i="1"/>
              <a:t>in silico</a:t>
            </a:r>
            <a:r>
              <a:rPr lang="nl-BE" sz="2500"/>
              <a:t> generated spectra</a:t>
            </a:r>
          </a:p>
          <a:p>
            <a:pPr algn="ctr">
              <a:lnSpc>
                <a:spcPct val="120000"/>
              </a:lnSpc>
            </a:pPr>
            <a:r>
              <a:rPr lang="nl-BE" sz="2500"/>
              <a:t>+</a:t>
            </a:r>
          </a:p>
          <a:p>
            <a:pPr algn="ctr">
              <a:lnSpc>
                <a:spcPct val="120000"/>
              </a:lnSpc>
            </a:pPr>
            <a:r>
              <a:rPr lang="nl-BE" sz="2500"/>
              <a:t>P</a:t>
            </a:r>
            <a:r>
              <a:rPr lang="en-GB" sz="2500"/>
              <a:t>eptide identification and protein inference</a:t>
            </a:r>
            <a:endParaRPr lang="nl-BE" sz="2500"/>
          </a:p>
        </p:txBody>
      </p:sp>
      <p:pic>
        <p:nvPicPr>
          <p:cNvPr id="38" name="Graphic 37" descr="Pijl-rechts met effen opvulling">
            <a:extLst>
              <a:ext uri="{FF2B5EF4-FFF2-40B4-BE49-F238E27FC236}">
                <a16:creationId xmlns:a16="http://schemas.microsoft.com/office/drawing/2014/main" id="{532D27BF-B7E6-8449-7B83-0886BE69A90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717028" y="6924809"/>
            <a:ext cx="914400" cy="914400"/>
          </a:xfrm>
          <a:prstGeom prst="rect">
            <a:avLst/>
          </a:prstGeom>
        </p:spPr>
      </p:pic>
      <p:sp>
        <p:nvSpPr>
          <p:cNvPr id="39" name="Rechthoek 38">
            <a:extLst>
              <a:ext uri="{FF2B5EF4-FFF2-40B4-BE49-F238E27FC236}">
                <a16:creationId xmlns:a16="http://schemas.microsoft.com/office/drawing/2014/main" id="{E6D49581-E1A7-2A59-DAE7-C14393F7097D}"/>
              </a:ext>
            </a:extLst>
          </p:cNvPr>
          <p:cNvSpPr/>
          <p:nvPr/>
        </p:nvSpPr>
        <p:spPr>
          <a:xfrm>
            <a:off x="701040" y="7980572"/>
            <a:ext cx="1508760" cy="1360312"/>
          </a:xfrm>
          <a:prstGeom prst="rect">
            <a:avLst/>
          </a:prstGeom>
          <a:solidFill>
            <a:schemeClr val="bg1"/>
          </a:solid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Tree>
    <p:extLst>
      <p:ext uri="{BB962C8B-B14F-4D97-AF65-F5344CB8AC3E}">
        <p14:creationId xmlns:p14="http://schemas.microsoft.com/office/powerpoint/2010/main" val="22437033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DF3E459-F18E-7ABB-76C1-B77F7D1F555C}"/>
              </a:ext>
            </a:extLst>
          </p:cNvPr>
          <p:cNvSpPr>
            <a:spLocks noGrp="1"/>
          </p:cNvSpPr>
          <p:nvPr>
            <p:ph type="title"/>
          </p:nvPr>
        </p:nvSpPr>
        <p:spPr/>
        <p:txBody>
          <a:bodyPr/>
          <a:lstStyle/>
          <a:p>
            <a:r>
              <a:rPr lang="nl-BE" u="none" cap="none" dirty="0"/>
              <a:t>Mass </a:t>
            </a:r>
            <a:r>
              <a:rPr lang="nl-BE" u="none" cap="none" dirty="0" err="1"/>
              <a:t>spectrometry</a:t>
            </a:r>
            <a:r>
              <a:rPr lang="nl-BE" u="none" cap="none" dirty="0"/>
              <a:t> workflow</a:t>
            </a:r>
            <a:endParaRPr lang="en-GB" u="none" cap="none" dirty="0"/>
          </a:p>
        </p:txBody>
      </p:sp>
      <p:sp>
        <p:nvSpPr>
          <p:cNvPr id="4" name="Tijdelijke aanduiding voor dianummer 3">
            <a:extLst>
              <a:ext uri="{FF2B5EF4-FFF2-40B4-BE49-F238E27FC236}">
                <a16:creationId xmlns:a16="http://schemas.microsoft.com/office/drawing/2014/main" id="{AB08D218-3114-8258-867A-864E6C8C992A}"/>
              </a:ext>
            </a:extLst>
          </p:cNvPr>
          <p:cNvSpPr>
            <a:spLocks noGrp="1"/>
          </p:cNvSpPr>
          <p:nvPr>
            <p:ph type="sldNum" sz="quarter" idx="12"/>
          </p:nvPr>
        </p:nvSpPr>
        <p:spPr/>
        <p:txBody>
          <a:bodyPr/>
          <a:lstStyle/>
          <a:p>
            <a:fld id="{7AE184E0-0BD4-4705-A12B-9B71DDE63301}" type="slidenum">
              <a:rPr lang="en-GB" noProof="0" smtClean="0"/>
              <a:t>17</a:t>
            </a:fld>
            <a:endParaRPr lang="en-GB" noProof="0" dirty="0"/>
          </a:p>
        </p:txBody>
      </p:sp>
      <p:pic>
        <p:nvPicPr>
          <p:cNvPr id="17" name="Afbeelding 16" descr="Afbeelding met Oplossing&#10;&#10;Automatisch gegenereerde beschrijving">
            <a:extLst>
              <a:ext uri="{FF2B5EF4-FFF2-40B4-BE49-F238E27FC236}">
                <a16:creationId xmlns:a16="http://schemas.microsoft.com/office/drawing/2014/main" id="{DA40718C-0104-1F8A-F6B1-CD5D391640D9}"/>
              </a:ext>
            </a:extLst>
          </p:cNvPr>
          <p:cNvPicPr>
            <a:picLocks noChangeAspect="1"/>
          </p:cNvPicPr>
          <p:nvPr/>
        </p:nvPicPr>
        <p:blipFill rotWithShape="1">
          <a:blip r:embed="rId3">
            <a:extLst>
              <a:ext uri="{28A0092B-C50C-407E-A947-70E740481C1C}">
                <a14:useLocalDpi xmlns:a14="http://schemas.microsoft.com/office/drawing/2010/main" val="0"/>
              </a:ext>
            </a:extLst>
          </a:blip>
          <a:srcRect l="12459" t="28787" r="12460" b="11476"/>
          <a:stretch/>
        </p:blipFill>
        <p:spPr>
          <a:xfrm>
            <a:off x="830118" y="2075813"/>
            <a:ext cx="1813561" cy="1980000"/>
          </a:xfrm>
          <a:prstGeom prst="rect">
            <a:avLst/>
          </a:prstGeom>
        </p:spPr>
      </p:pic>
      <p:pic>
        <p:nvPicPr>
          <p:cNvPr id="19" name="Graphic 18" descr="Pijl-rechts met effen opvulling">
            <a:extLst>
              <a:ext uri="{FF2B5EF4-FFF2-40B4-BE49-F238E27FC236}">
                <a16:creationId xmlns:a16="http://schemas.microsoft.com/office/drawing/2014/main" id="{DF2B8263-5108-3C85-FCEA-A05C6B63DD4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186479" y="2608613"/>
            <a:ext cx="914400" cy="914400"/>
          </a:xfrm>
          <a:prstGeom prst="rect">
            <a:avLst/>
          </a:prstGeom>
        </p:spPr>
      </p:pic>
      <p:pic>
        <p:nvPicPr>
          <p:cNvPr id="20" name="Afbeelding 19">
            <a:extLst>
              <a:ext uri="{FF2B5EF4-FFF2-40B4-BE49-F238E27FC236}">
                <a16:creationId xmlns:a16="http://schemas.microsoft.com/office/drawing/2014/main" id="{DB546381-DB30-052F-F1A4-BE0CDDD2C52D}"/>
              </a:ext>
            </a:extLst>
          </p:cNvPr>
          <p:cNvPicPr>
            <a:picLocks noChangeAspect="1"/>
          </p:cNvPicPr>
          <p:nvPr/>
        </p:nvPicPr>
        <p:blipFill rotWithShape="1">
          <a:blip r:embed="rId6"/>
          <a:srcRect l="3829" t="16252" r="38771" b="26730"/>
          <a:stretch/>
        </p:blipFill>
        <p:spPr>
          <a:xfrm>
            <a:off x="3100879" y="1786253"/>
            <a:ext cx="4373880" cy="2520001"/>
          </a:xfrm>
          <a:prstGeom prst="rect">
            <a:avLst/>
          </a:prstGeom>
        </p:spPr>
      </p:pic>
      <p:sp>
        <p:nvSpPr>
          <p:cNvPr id="21" name="Rechthoek 20">
            <a:extLst>
              <a:ext uri="{FF2B5EF4-FFF2-40B4-BE49-F238E27FC236}">
                <a16:creationId xmlns:a16="http://schemas.microsoft.com/office/drawing/2014/main" id="{2D01D259-B560-EE76-AD8B-5EB7B2FB1CB1}"/>
              </a:ext>
            </a:extLst>
          </p:cNvPr>
          <p:cNvSpPr/>
          <p:nvPr/>
        </p:nvSpPr>
        <p:spPr>
          <a:xfrm>
            <a:off x="4632960" y="2834640"/>
            <a:ext cx="1325880" cy="396240"/>
          </a:xfrm>
          <a:prstGeom prst="rect">
            <a:avLst/>
          </a:prstGeom>
          <a:solidFill>
            <a:schemeClr val="bg1"/>
          </a:solid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pic>
        <p:nvPicPr>
          <p:cNvPr id="22" name="Graphic 21" descr="Pijl-rechts met effen opvulling">
            <a:extLst>
              <a:ext uri="{FF2B5EF4-FFF2-40B4-BE49-F238E27FC236}">
                <a16:creationId xmlns:a16="http://schemas.microsoft.com/office/drawing/2014/main" id="{7C51CCBC-D185-F659-DB62-BF047782184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838700" y="2608613"/>
            <a:ext cx="914400" cy="914400"/>
          </a:xfrm>
          <a:prstGeom prst="rect">
            <a:avLst/>
          </a:prstGeom>
        </p:spPr>
      </p:pic>
      <p:pic>
        <p:nvPicPr>
          <p:cNvPr id="24" name="Afbeelding 23" descr="Afbeelding met Huishoudelijk apparaat, machine, apparaat, koelkast&#10;&#10;Automatisch gegenereerde beschrijving">
            <a:extLst>
              <a:ext uri="{FF2B5EF4-FFF2-40B4-BE49-F238E27FC236}">
                <a16:creationId xmlns:a16="http://schemas.microsoft.com/office/drawing/2014/main" id="{B5F1D09B-CAFD-B02F-986D-0A141DAD6D52}"/>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334462" y="1805813"/>
            <a:ext cx="2447078" cy="2520000"/>
          </a:xfrm>
          <a:prstGeom prst="rect">
            <a:avLst/>
          </a:prstGeom>
        </p:spPr>
      </p:pic>
      <p:pic>
        <p:nvPicPr>
          <p:cNvPr id="25" name="Graphic 24" descr="Pijl-rechts met effen opvulling">
            <a:extLst>
              <a:ext uri="{FF2B5EF4-FFF2-40B4-BE49-F238E27FC236}">
                <a16:creationId xmlns:a16="http://schemas.microsoft.com/office/drawing/2014/main" id="{DC0CD6AF-EEE0-BFBF-B45A-FDDB026C0B8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421188" y="2608613"/>
            <a:ext cx="914400" cy="914400"/>
          </a:xfrm>
          <a:prstGeom prst="rect">
            <a:avLst/>
          </a:prstGeom>
        </p:spPr>
      </p:pic>
      <p:pic>
        <p:nvPicPr>
          <p:cNvPr id="27" name="Afbeelding 26">
            <a:extLst>
              <a:ext uri="{FF2B5EF4-FFF2-40B4-BE49-F238E27FC236}">
                <a16:creationId xmlns:a16="http://schemas.microsoft.com/office/drawing/2014/main" id="{9029A469-8E40-F7E1-3842-71D5A01A5DAE}"/>
              </a:ext>
            </a:extLst>
          </p:cNvPr>
          <p:cNvPicPr>
            <a:picLocks noChangeAspect="1"/>
          </p:cNvPicPr>
          <p:nvPr/>
        </p:nvPicPr>
        <p:blipFill rotWithShape="1">
          <a:blip r:embed="rId8"/>
          <a:srcRect b="33333"/>
          <a:stretch/>
        </p:blipFill>
        <p:spPr>
          <a:xfrm>
            <a:off x="11641243" y="1772760"/>
            <a:ext cx="2223885" cy="2520000"/>
          </a:xfrm>
          <a:prstGeom prst="rect">
            <a:avLst/>
          </a:prstGeom>
        </p:spPr>
      </p:pic>
      <p:pic>
        <p:nvPicPr>
          <p:cNvPr id="28" name="Graphic 27" descr="Pijl-rechts met effen opvulling">
            <a:extLst>
              <a:ext uri="{FF2B5EF4-FFF2-40B4-BE49-F238E27FC236}">
                <a16:creationId xmlns:a16="http://schemas.microsoft.com/office/drawing/2014/main" id="{11500636-DBFB-4C2A-30F6-2A54A7D595B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591108" y="2608613"/>
            <a:ext cx="914400" cy="914400"/>
          </a:xfrm>
          <a:prstGeom prst="rect">
            <a:avLst/>
          </a:prstGeom>
        </p:spPr>
      </p:pic>
      <p:sp>
        <p:nvSpPr>
          <p:cNvPr id="29" name="Tekstvak 28">
            <a:extLst>
              <a:ext uri="{FF2B5EF4-FFF2-40B4-BE49-F238E27FC236}">
                <a16:creationId xmlns:a16="http://schemas.microsoft.com/office/drawing/2014/main" id="{5C34BB83-E1DB-F8D6-F9F3-78336CDD98A9}"/>
              </a:ext>
            </a:extLst>
          </p:cNvPr>
          <p:cNvSpPr txBox="1"/>
          <p:nvPr/>
        </p:nvSpPr>
        <p:spPr>
          <a:xfrm>
            <a:off x="1106898" y="4075373"/>
            <a:ext cx="1260000" cy="540000"/>
          </a:xfrm>
          <a:prstGeom prst="rect">
            <a:avLst/>
          </a:prstGeom>
          <a:noFill/>
        </p:spPr>
        <p:txBody>
          <a:bodyPr wrap="square" rtlCol="0">
            <a:spAutoFit/>
          </a:bodyPr>
          <a:lstStyle/>
          <a:p>
            <a:pPr algn="l">
              <a:lnSpc>
                <a:spcPct val="120000"/>
              </a:lnSpc>
            </a:pPr>
            <a:r>
              <a:rPr lang="nl-BE" sz="2500"/>
              <a:t>Sample</a:t>
            </a:r>
            <a:endParaRPr lang="en-GB" sz="2500"/>
          </a:p>
        </p:txBody>
      </p:sp>
      <p:sp>
        <p:nvSpPr>
          <p:cNvPr id="30" name="Tekstvak 29">
            <a:extLst>
              <a:ext uri="{FF2B5EF4-FFF2-40B4-BE49-F238E27FC236}">
                <a16:creationId xmlns:a16="http://schemas.microsoft.com/office/drawing/2014/main" id="{02553FCC-4F41-987F-2573-EF83D36BFE29}"/>
              </a:ext>
            </a:extLst>
          </p:cNvPr>
          <p:cNvSpPr txBox="1"/>
          <p:nvPr/>
        </p:nvSpPr>
        <p:spPr>
          <a:xfrm>
            <a:off x="3262140" y="4079625"/>
            <a:ext cx="1188000" cy="540000"/>
          </a:xfrm>
          <a:prstGeom prst="rect">
            <a:avLst/>
          </a:prstGeom>
          <a:noFill/>
        </p:spPr>
        <p:txBody>
          <a:bodyPr wrap="square" rtlCol="0">
            <a:spAutoFit/>
          </a:bodyPr>
          <a:lstStyle/>
          <a:p>
            <a:pPr algn="l">
              <a:lnSpc>
                <a:spcPct val="120000"/>
              </a:lnSpc>
            </a:pPr>
            <a:r>
              <a:rPr lang="nl-BE" sz="2500"/>
              <a:t>Protein</a:t>
            </a:r>
            <a:endParaRPr lang="en-GB" sz="2500"/>
          </a:p>
        </p:txBody>
      </p:sp>
      <p:sp>
        <p:nvSpPr>
          <p:cNvPr id="31" name="Tekstvak 30">
            <a:extLst>
              <a:ext uri="{FF2B5EF4-FFF2-40B4-BE49-F238E27FC236}">
                <a16:creationId xmlns:a16="http://schemas.microsoft.com/office/drawing/2014/main" id="{405408AB-C138-4B3E-8B6B-1CC40AE1935E}"/>
              </a:ext>
            </a:extLst>
          </p:cNvPr>
          <p:cNvSpPr txBox="1"/>
          <p:nvPr/>
        </p:nvSpPr>
        <p:spPr>
          <a:xfrm>
            <a:off x="6014611" y="4075373"/>
            <a:ext cx="1260000" cy="540000"/>
          </a:xfrm>
          <a:prstGeom prst="rect">
            <a:avLst/>
          </a:prstGeom>
          <a:noFill/>
        </p:spPr>
        <p:txBody>
          <a:bodyPr wrap="square" rtlCol="0">
            <a:spAutoFit/>
          </a:bodyPr>
          <a:lstStyle/>
          <a:p>
            <a:pPr algn="l">
              <a:lnSpc>
                <a:spcPct val="120000"/>
              </a:lnSpc>
            </a:pPr>
            <a:r>
              <a:rPr lang="nl-BE" sz="2500"/>
              <a:t>Peptide</a:t>
            </a:r>
            <a:endParaRPr lang="en-GB" sz="2500"/>
          </a:p>
        </p:txBody>
      </p:sp>
      <p:sp>
        <p:nvSpPr>
          <p:cNvPr id="33" name="Tekstvak 32">
            <a:extLst>
              <a:ext uri="{FF2B5EF4-FFF2-40B4-BE49-F238E27FC236}">
                <a16:creationId xmlns:a16="http://schemas.microsoft.com/office/drawing/2014/main" id="{CCF9F627-A71E-46B8-FE9D-4E84A1C10501}"/>
              </a:ext>
            </a:extLst>
          </p:cNvPr>
          <p:cNvSpPr txBox="1"/>
          <p:nvPr/>
        </p:nvSpPr>
        <p:spPr>
          <a:xfrm>
            <a:off x="11144867" y="4287145"/>
            <a:ext cx="3276000" cy="973280"/>
          </a:xfrm>
          <a:prstGeom prst="rect">
            <a:avLst/>
          </a:prstGeom>
          <a:noFill/>
        </p:spPr>
        <p:txBody>
          <a:bodyPr wrap="square" rtlCol="0">
            <a:spAutoFit/>
          </a:bodyPr>
          <a:lstStyle/>
          <a:p>
            <a:pPr algn="ctr">
              <a:lnSpc>
                <a:spcPct val="120000"/>
              </a:lnSpc>
            </a:pPr>
            <a:r>
              <a:rPr lang="nl-BE" sz="2500"/>
              <a:t>Experimental fragmentation spectra</a:t>
            </a:r>
            <a:endParaRPr lang="en-GB" sz="2500"/>
          </a:p>
        </p:txBody>
      </p:sp>
      <p:sp>
        <p:nvSpPr>
          <p:cNvPr id="3" name="Rechthoek 2">
            <a:extLst>
              <a:ext uri="{FF2B5EF4-FFF2-40B4-BE49-F238E27FC236}">
                <a16:creationId xmlns:a16="http://schemas.microsoft.com/office/drawing/2014/main" id="{7667F5DD-A30A-53F2-4FFE-6510514A6219}"/>
              </a:ext>
            </a:extLst>
          </p:cNvPr>
          <p:cNvSpPr/>
          <p:nvPr/>
        </p:nvSpPr>
        <p:spPr>
          <a:xfrm>
            <a:off x="677719" y="8107680"/>
            <a:ext cx="1508760" cy="1360312"/>
          </a:xfrm>
          <a:prstGeom prst="rect">
            <a:avLst/>
          </a:prstGeom>
          <a:solidFill>
            <a:schemeClr val="bg1"/>
          </a:solid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pic>
        <p:nvPicPr>
          <p:cNvPr id="6" name="Afbeelding 5" descr="Afbeelding met cirkel, cilinder&#10;&#10;Automatisch gegenereerde beschrijving">
            <a:extLst>
              <a:ext uri="{FF2B5EF4-FFF2-40B4-BE49-F238E27FC236}">
                <a16:creationId xmlns:a16="http://schemas.microsoft.com/office/drawing/2014/main" id="{C0D6758E-379E-A82B-E9CA-B97465E843DB}"/>
              </a:ext>
            </a:extLst>
          </p:cNvPr>
          <p:cNvPicPr>
            <a:picLocks noChangeAspect="1"/>
          </p:cNvPicPr>
          <p:nvPr/>
        </p:nvPicPr>
        <p:blipFill rotWithShape="1">
          <a:blip r:embed="rId9">
            <a:extLst>
              <a:ext uri="{28A0092B-C50C-407E-A947-70E740481C1C}">
                <a14:useLocalDpi xmlns:a14="http://schemas.microsoft.com/office/drawing/2010/main" val="0"/>
              </a:ext>
            </a:extLst>
          </a:blip>
          <a:srcRect l="13649" t="8868" r="14471" b="9668"/>
          <a:stretch/>
        </p:blipFill>
        <p:spPr>
          <a:xfrm>
            <a:off x="1980000" y="5138228"/>
            <a:ext cx="3176394" cy="3600000"/>
          </a:xfrm>
          <a:prstGeom prst="rect">
            <a:avLst/>
          </a:prstGeom>
        </p:spPr>
      </p:pic>
      <p:pic>
        <p:nvPicPr>
          <p:cNvPr id="7" name="Graphic 6" descr="Pijl-rechts met effen opvulling">
            <a:extLst>
              <a:ext uri="{FF2B5EF4-FFF2-40B4-BE49-F238E27FC236}">
                <a16:creationId xmlns:a16="http://schemas.microsoft.com/office/drawing/2014/main" id="{5CAFA495-C113-CFB6-338B-9C46317CCA3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148000" y="6451545"/>
            <a:ext cx="914400" cy="914400"/>
          </a:xfrm>
          <a:prstGeom prst="rect">
            <a:avLst/>
          </a:prstGeom>
        </p:spPr>
      </p:pic>
      <p:pic>
        <p:nvPicPr>
          <p:cNvPr id="9" name="Afbeelding 8">
            <a:extLst>
              <a:ext uri="{FF2B5EF4-FFF2-40B4-BE49-F238E27FC236}">
                <a16:creationId xmlns:a16="http://schemas.microsoft.com/office/drawing/2014/main" id="{02E46697-6682-970E-27E0-684A4C93C9BB}"/>
              </a:ext>
            </a:extLst>
          </p:cNvPr>
          <p:cNvPicPr>
            <a:picLocks noChangeAspect="1"/>
          </p:cNvPicPr>
          <p:nvPr/>
        </p:nvPicPr>
        <p:blipFill rotWithShape="1">
          <a:blip r:embed="rId10"/>
          <a:srcRect l="7897"/>
          <a:stretch/>
        </p:blipFill>
        <p:spPr>
          <a:xfrm>
            <a:off x="6944777" y="6869106"/>
            <a:ext cx="786479" cy="1260000"/>
          </a:xfrm>
          <a:prstGeom prst="rect">
            <a:avLst/>
          </a:prstGeom>
        </p:spPr>
      </p:pic>
      <p:pic>
        <p:nvPicPr>
          <p:cNvPr id="10" name="Afbeelding 9">
            <a:extLst>
              <a:ext uri="{FF2B5EF4-FFF2-40B4-BE49-F238E27FC236}">
                <a16:creationId xmlns:a16="http://schemas.microsoft.com/office/drawing/2014/main" id="{CECC16C8-779F-2B91-59BF-01137895BB1E}"/>
              </a:ext>
            </a:extLst>
          </p:cNvPr>
          <p:cNvPicPr>
            <a:picLocks noChangeAspect="1"/>
          </p:cNvPicPr>
          <p:nvPr/>
        </p:nvPicPr>
        <p:blipFill rotWithShape="1">
          <a:blip r:embed="rId8"/>
          <a:srcRect b="-1039"/>
          <a:stretch/>
        </p:blipFill>
        <p:spPr>
          <a:xfrm>
            <a:off x="8669337" y="5822185"/>
            <a:ext cx="1299666" cy="2232000"/>
          </a:xfrm>
          <a:prstGeom prst="rect">
            <a:avLst/>
          </a:prstGeom>
        </p:spPr>
      </p:pic>
      <p:pic>
        <p:nvPicPr>
          <p:cNvPr id="11" name="Graphic 10" descr="Pijl-rechts met effen opvulling">
            <a:extLst>
              <a:ext uri="{FF2B5EF4-FFF2-40B4-BE49-F238E27FC236}">
                <a16:creationId xmlns:a16="http://schemas.microsoft.com/office/drawing/2014/main" id="{5FD88CD7-B64E-BB6C-8BA5-D8C2609A18B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754937" y="6454316"/>
            <a:ext cx="914400" cy="914400"/>
          </a:xfrm>
          <a:prstGeom prst="rect">
            <a:avLst/>
          </a:prstGeom>
        </p:spPr>
      </p:pic>
      <p:sp>
        <p:nvSpPr>
          <p:cNvPr id="12" name="Tekstvak 11">
            <a:extLst>
              <a:ext uri="{FF2B5EF4-FFF2-40B4-BE49-F238E27FC236}">
                <a16:creationId xmlns:a16="http://schemas.microsoft.com/office/drawing/2014/main" id="{E48700E5-292E-EA10-7461-958F396DF9DB}"/>
              </a:ext>
            </a:extLst>
          </p:cNvPr>
          <p:cNvSpPr txBox="1"/>
          <p:nvPr/>
        </p:nvSpPr>
        <p:spPr>
          <a:xfrm>
            <a:off x="3018676" y="8616470"/>
            <a:ext cx="1512000" cy="973280"/>
          </a:xfrm>
          <a:prstGeom prst="rect">
            <a:avLst/>
          </a:prstGeom>
          <a:noFill/>
        </p:spPr>
        <p:txBody>
          <a:bodyPr wrap="square" rtlCol="0">
            <a:spAutoFit/>
          </a:bodyPr>
          <a:lstStyle/>
          <a:p>
            <a:pPr algn="ctr">
              <a:lnSpc>
                <a:spcPct val="120000"/>
              </a:lnSpc>
            </a:pPr>
            <a:r>
              <a:rPr lang="nl-BE" sz="2500"/>
              <a:t>Protein database</a:t>
            </a:r>
            <a:endParaRPr lang="en-GB" sz="2500"/>
          </a:p>
        </p:txBody>
      </p:sp>
      <p:sp>
        <p:nvSpPr>
          <p:cNvPr id="13" name="Tekstvak 12">
            <a:extLst>
              <a:ext uri="{FF2B5EF4-FFF2-40B4-BE49-F238E27FC236}">
                <a16:creationId xmlns:a16="http://schemas.microsoft.com/office/drawing/2014/main" id="{7EE63077-1ECD-7E77-A6AB-B5A3631346BD}"/>
              </a:ext>
            </a:extLst>
          </p:cNvPr>
          <p:cNvSpPr txBox="1"/>
          <p:nvPr/>
        </p:nvSpPr>
        <p:spPr>
          <a:xfrm>
            <a:off x="5668725" y="7948505"/>
            <a:ext cx="2556000" cy="973280"/>
          </a:xfrm>
          <a:prstGeom prst="rect">
            <a:avLst/>
          </a:prstGeom>
          <a:noFill/>
        </p:spPr>
        <p:txBody>
          <a:bodyPr wrap="square" rtlCol="0">
            <a:spAutoFit/>
          </a:bodyPr>
          <a:lstStyle/>
          <a:p>
            <a:pPr algn="ctr">
              <a:lnSpc>
                <a:spcPct val="120000"/>
              </a:lnSpc>
            </a:pPr>
            <a:r>
              <a:rPr lang="nl-BE" sz="2500" i="1"/>
              <a:t>In silico</a:t>
            </a:r>
            <a:r>
              <a:rPr lang="nl-BE" sz="2500"/>
              <a:t> digested peptides</a:t>
            </a:r>
            <a:endParaRPr lang="en-GB" sz="2500" i="1"/>
          </a:p>
        </p:txBody>
      </p:sp>
      <p:sp>
        <p:nvSpPr>
          <p:cNvPr id="14" name="Tekstvak 13">
            <a:extLst>
              <a:ext uri="{FF2B5EF4-FFF2-40B4-BE49-F238E27FC236}">
                <a16:creationId xmlns:a16="http://schemas.microsoft.com/office/drawing/2014/main" id="{8AA693B0-1441-D387-F85A-5BE8D6E377CE}"/>
              </a:ext>
            </a:extLst>
          </p:cNvPr>
          <p:cNvSpPr txBox="1"/>
          <p:nvPr/>
        </p:nvSpPr>
        <p:spPr>
          <a:xfrm>
            <a:off x="8234321" y="8107680"/>
            <a:ext cx="3384000" cy="973280"/>
          </a:xfrm>
          <a:prstGeom prst="rect">
            <a:avLst/>
          </a:prstGeom>
          <a:noFill/>
        </p:spPr>
        <p:txBody>
          <a:bodyPr wrap="square" rtlCol="0">
            <a:spAutoFit/>
          </a:bodyPr>
          <a:lstStyle/>
          <a:p>
            <a:pPr algn="ctr">
              <a:lnSpc>
                <a:spcPct val="120000"/>
              </a:lnSpc>
            </a:pPr>
            <a:r>
              <a:rPr lang="nl-BE" sz="2500"/>
              <a:t>Theoretical fragmentation spectra</a:t>
            </a:r>
            <a:endParaRPr lang="en-GB" sz="2500"/>
          </a:p>
        </p:txBody>
      </p:sp>
      <p:pic>
        <p:nvPicPr>
          <p:cNvPr id="15" name="Graphic 14" descr="Pijl-rechts met effen opvulling">
            <a:extLst>
              <a:ext uri="{FF2B5EF4-FFF2-40B4-BE49-F238E27FC236}">
                <a16:creationId xmlns:a16="http://schemas.microsoft.com/office/drawing/2014/main" id="{B07A3936-A50D-A60B-3248-29E6BA2DF7E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5400000">
            <a:off x="12325667" y="5376290"/>
            <a:ext cx="914400" cy="914400"/>
          </a:xfrm>
          <a:prstGeom prst="rect">
            <a:avLst/>
          </a:prstGeom>
        </p:spPr>
      </p:pic>
      <p:pic>
        <p:nvPicPr>
          <p:cNvPr id="16" name="Graphic 15" descr="Pijl-rechts met effen opvulling">
            <a:extLst>
              <a:ext uri="{FF2B5EF4-FFF2-40B4-BE49-F238E27FC236}">
                <a16:creationId xmlns:a16="http://schemas.microsoft.com/office/drawing/2014/main" id="{86ECB071-E727-0FE8-B6D7-98A7BCC0D5A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199262" y="6549812"/>
            <a:ext cx="914400" cy="914400"/>
          </a:xfrm>
          <a:prstGeom prst="rect">
            <a:avLst/>
          </a:prstGeom>
        </p:spPr>
      </p:pic>
      <p:sp>
        <p:nvSpPr>
          <p:cNvPr id="18" name="Tekstvak 17">
            <a:extLst>
              <a:ext uri="{FF2B5EF4-FFF2-40B4-BE49-F238E27FC236}">
                <a16:creationId xmlns:a16="http://schemas.microsoft.com/office/drawing/2014/main" id="{995A4024-FBCB-8933-82ED-11814E368205}"/>
              </a:ext>
            </a:extLst>
          </p:cNvPr>
          <p:cNvSpPr txBox="1"/>
          <p:nvPr/>
        </p:nvSpPr>
        <p:spPr>
          <a:xfrm>
            <a:off x="12159185" y="6451545"/>
            <a:ext cx="1188000" cy="973280"/>
          </a:xfrm>
          <a:prstGeom prst="rect">
            <a:avLst/>
          </a:prstGeom>
          <a:noFill/>
        </p:spPr>
        <p:txBody>
          <a:bodyPr wrap="square" rtlCol="0">
            <a:spAutoFit/>
          </a:bodyPr>
          <a:lstStyle/>
          <a:p>
            <a:pPr algn="l">
              <a:lnSpc>
                <a:spcPct val="120000"/>
              </a:lnSpc>
            </a:pPr>
            <a:r>
              <a:rPr lang="nl-BE" sz="2500"/>
              <a:t>Search engine</a:t>
            </a:r>
            <a:endParaRPr lang="en-GB" sz="2500"/>
          </a:p>
        </p:txBody>
      </p:sp>
      <p:pic>
        <p:nvPicPr>
          <p:cNvPr id="23" name="Graphic 22" descr="Pijl-rechts met effen opvulling">
            <a:extLst>
              <a:ext uri="{FF2B5EF4-FFF2-40B4-BE49-F238E27FC236}">
                <a16:creationId xmlns:a16="http://schemas.microsoft.com/office/drawing/2014/main" id="{B0B6ED1C-D603-9DCD-464B-EF6C6A78F3B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3357907" y="6555427"/>
            <a:ext cx="914400" cy="914400"/>
          </a:xfrm>
          <a:prstGeom prst="rect">
            <a:avLst/>
          </a:prstGeom>
        </p:spPr>
      </p:pic>
      <p:sp>
        <p:nvSpPr>
          <p:cNvPr id="26" name="Tekstvak 25">
            <a:extLst>
              <a:ext uri="{FF2B5EF4-FFF2-40B4-BE49-F238E27FC236}">
                <a16:creationId xmlns:a16="http://schemas.microsoft.com/office/drawing/2014/main" id="{19A8A734-E211-75CF-6843-8FCA52B9FA93}"/>
              </a:ext>
            </a:extLst>
          </p:cNvPr>
          <p:cNvSpPr txBox="1"/>
          <p:nvPr/>
        </p:nvSpPr>
        <p:spPr>
          <a:xfrm>
            <a:off x="14272307" y="5833490"/>
            <a:ext cx="1954498" cy="2358274"/>
          </a:xfrm>
          <a:prstGeom prst="rect">
            <a:avLst/>
          </a:prstGeom>
          <a:noFill/>
        </p:spPr>
        <p:txBody>
          <a:bodyPr wrap="square" rtlCol="0">
            <a:spAutoFit/>
          </a:bodyPr>
          <a:lstStyle/>
          <a:p>
            <a:pPr algn="ctr">
              <a:lnSpc>
                <a:spcPct val="120000"/>
              </a:lnSpc>
            </a:pPr>
            <a:r>
              <a:rPr lang="nl-BE" sz="2500"/>
              <a:t>Peptide identification + </a:t>
            </a:r>
          </a:p>
          <a:p>
            <a:pPr algn="ctr">
              <a:lnSpc>
                <a:spcPct val="120000"/>
              </a:lnSpc>
            </a:pPr>
            <a:r>
              <a:rPr lang="nl-BE" sz="2500"/>
              <a:t>protein inference</a:t>
            </a:r>
            <a:endParaRPr lang="en-GB" sz="2500"/>
          </a:p>
        </p:txBody>
      </p:sp>
      <p:pic>
        <p:nvPicPr>
          <p:cNvPr id="8" name="Afbeelding 7">
            <a:extLst>
              <a:ext uri="{FF2B5EF4-FFF2-40B4-BE49-F238E27FC236}">
                <a16:creationId xmlns:a16="http://schemas.microsoft.com/office/drawing/2014/main" id="{902FA4C6-0209-8B45-8799-BEC7489C032F}"/>
              </a:ext>
            </a:extLst>
          </p:cNvPr>
          <p:cNvPicPr>
            <a:picLocks noChangeAspect="1"/>
          </p:cNvPicPr>
          <p:nvPr/>
        </p:nvPicPr>
        <p:blipFill rotWithShape="1">
          <a:blip r:embed="rId10"/>
          <a:srcRect l="7897"/>
          <a:stretch/>
        </p:blipFill>
        <p:spPr>
          <a:xfrm>
            <a:off x="6267685" y="5587680"/>
            <a:ext cx="786479" cy="1260000"/>
          </a:xfrm>
          <a:prstGeom prst="rect">
            <a:avLst/>
          </a:prstGeom>
        </p:spPr>
      </p:pic>
      <p:pic>
        <p:nvPicPr>
          <p:cNvPr id="34" name="Afbeelding 33">
            <a:extLst>
              <a:ext uri="{FF2B5EF4-FFF2-40B4-BE49-F238E27FC236}">
                <a16:creationId xmlns:a16="http://schemas.microsoft.com/office/drawing/2014/main" id="{0E13B2CE-8C30-5B79-23B2-701BCAA2B957}"/>
              </a:ext>
            </a:extLst>
          </p:cNvPr>
          <p:cNvPicPr>
            <a:picLocks noChangeAspect="1"/>
          </p:cNvPicPr>
          <p:nvPr/>
        </p:nvPicPr>
        <p:blipFill rotWithShape="1">
          <a:blip r:embed="rId10"/>
          <a:srcRect l="7897"/>
          <a:stretch/>
        </p:blipFill>
        <p:spPr>
          <a:xfrm>
            <a:off x="7054768" y="5587680"/>
            <a:ext cx="786479" cy="1260000"/>
          </a:xfrm>
          <a:prstGeom prst="rect">
            <a:avLst/>
          </a:prstGeom>
        </p:spPr>
      </p:pic>
      <p:pic>
        <p:nvPicPr>
          <p:cNvPr id="35" name="Afbeelding 34">
            <a:extLst>
              <a:ext uri="{FF2B5EF4-FFF2-40B4-BE49-F238E27FC236}">
                <a16:creationId xmlns:a16="http://schemas.microsoft.com/office/drawing/2014/main" id="{7E5ECAFA-2FDC-E03E-8655-1725D6AB5434}"/>
              </a:ext>
            </a:extLst>
          </p:cNvPr>
          <p:cNvPicPr>
            <a:picLocks noChangeAspect="1"/>
          </p:cNvPicPr>
          <p:nvPr/>
        </p:nvPicPr>
        <p:blipFill rotWithShape="1">
          <a:blip r:embed="rId10"/>
          <a:srcRect l="7897"/>
          <a:stretch/>
        </p:blipFill>
        <p:spPr>
          <a:xfrm>
            <a:off x="6155942" y="6847680"/>
            <a:ext cx="786482" cy="1260000"/>
          </a:xfrm>
          <a:prstGeom prst="rect">
            <a:avLst/>
          </a:prstGeom>
        </p:spPr>
      </p:pic>
      <p:pic>
        <p:nvPicPr>
          <p:cNvPr id="36" name="Afbeelding 35">
            <a:extLst>
              <a:ext uri="{FF2B5EF4-FFF2-40B4-BE49-F238E27FC236}">
                <a16:creationId xmlns:a16="http://schemas.microsoft.com/office/drawing/2014/main" id="{4593F5DB-8E0D-35BA-5C6C-1D9AB9B8398A}"/>
              </a:ext>
            </a:extLst>
          </p:cNvPr>
          <p:cNvPicPr>
            <a:picLocks noChangeAspect="1"/>
          </p:cNvPicPr>
          <p:nvPr/>
        </p:nvPicPr>
        <p:blipFill rotWithShape="1">
          <a:blip r:embed="rId8"/>
          <a:srcRect l="2881" b="-1039"/>
          <a:stretch/>
        </p:blipFill>
        <p:spPr>
          <a:xfrm>
            <a:off x="9926321" y="5822185"/>
            <a:ext cx="1262219" cy="2232000"/>
          </a:xfrm>
          <a:prstGeom prst="rect">
            <a:avLst/>
          </a:prstGeom>
        </p:spPr>
      </p:pic>
      <p:sp>
        <p:nvSpPr>
          <p:cNvPr id="37" name="Tekstvak 36">
            <a:extLst>
              <a:ext uri="{FF2B5EF4-FFF2-40B4-BE49-F238E27FC236}">
                <a16:creationId xmlns:a16="http://schemas.microsoft.com/office/drawing/2014/main" id="{EC07A391-382F-67C1-F0F4-BFC23F723A29}"/>
              </a:ext>
            </a:extLst>
          </p:cNvPr>
          <p:cNvSpPr txBox="1"/>
          <p:nvPr/>
        </p:nvSpPr>
        <p:spPr>
          <a:xfrm>
            <a:off x="8669337" y="4104855"/>
            <a:ext cx="1853539" cy="511615"/>
          </a:xfrm>
          <a:prstGeom prst="rect">
            <a:avLst/>
          </a:prstGeom>
          <a:noFill/>
        </p:spPr>
        <p:txBody>
          <a:bodyPr wrap="square" rtlCol="0">
            <a:spAutoFit/>
          </a:bodyPr>
          <a:lstStyle/>
          <a:p>
            <a:pPr algn="l">
              <a:lnSpc>
                <a:spcPct val="120000"/>
              </a:lnSpc>
            </a:pPr>
            <a:r>
              <a:rPr lang="nl-BE" sz="2500"/>
              <a:t>LC-MS/MS</a:t>
            </a:r>
            <a:endParaRPr lang="en-GB" sz="2500"/>
          </a:p>
        </p:txBody>
      </p:sp>
    </p:spTree>
    <p:extLst>
      <p:ext uri="{BB962C8B-B14F-4D97-AF65-F5344CB8AC3E}">
        <p14:creationId xmlns:p14="http://schemas.microsoft.com/office/powerpoint/2010/main" val="3926800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7C3DF71-C196-FC51-90D2-C747B261EC85}"/>
              </a:ext>
            </a:extLst>
          </p:cNvPr>
          <p:cNvSpPr>
            <a:spLocks noGrp="1"/>
          </p:cNvSpPr>
          <p:nvPr>
            <p:ph type="title"/>
          </p:nvPr>
        </p:nvSpPr>
        <p:spPr/>
        <p:txBody>
          <a:bodyPr/>
          <a:lstStyle/>
          <a:p>
            <a:r>
              <a:rPr lang="nl-BE" u="none" cap="none"/>
              <a:t>The target-decoy approach (TDA) is the most commonly used method for estimating the FDR </a:t>
            </a:r>
            <a:endParaRPr lang="en-GB" u="none" cap="none"/>
          </a:p>
        </p:txBody>
      </p:sp>
      <p:sp>
        <p:nvSpPr>
          <p:cNvPr id="4" name="Tijdelijke aanduiding voor dianummer 3">
            <a:extLst>
              <a:ext uri="{FF2B5EF4-FFF2-40B4-BE49-F238E27FC236}">
                <a16:creationId xmlns:a16="http://schemas.microsoft.com/office/drawing/2014/main" id="{3A9443D8-99D3-F297-300D-6BE6BDE522B3}"/>
              </a:ext>
            </a:extLst>
          </p:cNvPr>
          <p:cNvSpPr>
            <a:spLocks noGrp="1"/>
          </p:cNvSpPr>
          <p:nvPr>
            <p:ph type="sldNum" sz="quarter" idx="12"/>
          </p:nvPr>
        </p:nvSpPr>
        <p:spPr/>
        <p:txBody>
          <a:bodyPr/>
          <a:lstStyle/>
          <a:p>
            <a:fld id="{7AE184E0-0BD4-4705-A12B-9B71DDE63301}" type="slidenum">
              <a:rPr lang="en-GB" noProof="0" smtClean="0"/>
              <a:t>18</a:t>
            </a:fld>
            <a:endParaRPr lang="en-GB" noProof="0" dirty="0"/>
          </a:p>
        </p:txBody>
      </p:sp>
      <p:pic>
        <p:nvPicPr>
          <p:cNvPr id="5" name="Picture 3">
            <a:extLst>
              <a:ext uri="{FF2B5EF4-FFF2-40B4-BE49-F238E27FC236}">
                <a16:creationId xmlns:a16="http://schemas.microsoft.com/office/drawing/2014/main" id="{7D4D1717-3197-9DED-B7F2-D7280B463A7E}"/>
              </a:ext>
            </a:extLst>
          </p:cNvPr>
          <p:cNvPicPr>
            <a:picLocks noChangeAspect="1"/>
          </p:cNvPicPr>
          <p:nvPr/>
        </p:nvPicPr>
        <p:blipFill>
          <a:blip r:embed="rId3"/>
          <a:stretch>
            <a:fillRect/>
          </a:stretch>
        </p:blipFill>
        <p:spPr>
          <a:xfrm>
            <a:off x="6540380" y="3268347"/>
            <a:ext cx="9511080" cy="5940000"/>
          </a:xfrm>
          <a:prstGeom prst="rect">
            <a:avLst/>
          </a:prstGeom>
        </p:spPr>
      </p:pic>
      <p:sp>
        <p:nvSpPr>
          <p:cNvPr id="6" name="Rechthoek 5">
            <a:extLst>
              <a:ext uri="{FF2B5EF4-FFF2-40B4-BE49-F238E27FC236}">
                <a16:creationId xmlns:a16="http://schemas.microsoft.com/office/drawing/2014/main" id="{5FCC6A97-7B33-1CC4-E2D2-466C973A1A01}"/>
              </a:ext>
            </a:extLst>
          </p:cNvPr>
          <p:cNvSpPr/>
          <p:nvPr/>
        </p:nvSpPr>
        <p:spPr>
          <a:xfrm>
            <a:off x="714894" y="7956000"/>
            <a:ext cx="1508760" cy="1360312"/>
          </a:xfrm>
          <a:prstGeom prst="rect">
            <a:avLst/>
          </a:prstGeom>
          <a:solidFill>
            <a:schemeClr val="bg1"/>
          </a:solid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7" name="TextBox 4">
            <a:extLst>
              <a:ext uri="{FF2B5EF4-FFF2-40B4-BE49-F238E27FC236}">
                <a16:creationId xmlns:a16="http://schemas.microsoft.com/office/drawing/2014/main" id="{CB371640-6D06-5DDB-8E06-1C2FD94C2416}"/>
              </a:ext>
            </a:extLst>
          </p:cNvPr>
          <p:cNvSpPr txBox="1"/>
          <p:nvPr/>
        </p:nvSpPr>
        <p:spPr>
          <a:xfrm flipH="1">
            <a:off x="8669337" y="2626129"/>
            <a:ext cx="5940000" cy="765145"/>
          </a:xfrm>
          <a:prstGeom prst="rect">
            <a:avLst/>
          </a:prstGeom>
          <a:noFill/>
        </p:spPr>
        <p:txBody>
          <a:bodyPr wrap="square" rtlCol="0">
            <a:noAutofit/>
          </a:bodyPr>
          <a:lstStyle/>
          <a:p>
            <a:r>
              <a:rPr lang="en-GB" sz="2400" dirty="0"/>
              <a:t>(target) PEPTIDEK vs. (decoy) EDITPEPK </a:t>
            </a:r>
            <a:endParaRPr lang="en-BE" sz="2400" dirty="0"/>
          </a:p>
        </p:txBody>
      </p:sp>
      <mc:AlternateContent xmlns:mc="http://schemas.openxmlformats.org/markup-compatibility/2006" xmlns:a14="http://schemas.microsoft.com/office/drawing/2010/main">
        <mc:Choice Requires="a14">
          <p:sp>
            <p:nvSpPr>
              <p:cNvPr id="10" name="Tijdelijke aanduiding voor inhoud 2">
                <a:extLst>
                  <a:ext uri="{FF2B5EF4-FFF2-40B4-BE49-F238E27FC236}">
                    <a16:creationId xmlns:a16="http://schemas.microsoft.com/office/drawing/2014/main" id="{353298F0-BB86-2C2F-0C49-5356849DEF6A}"/>
                  </a:ext>
                </a:extLst>
              </p:cNvPr>
              <p:cNvSpPr>
                <a:spLocks noGrp="1"/>
              </p:cNvSpPr>
              <p:nvPr>
                <p:ph idx="1"/>
              </p:nvPr>
            </p:nvSpPr>
            <p:spPr>
              <a:xfrm>
                <a:off x="830118" y="3796800"/>
                <a:ext cx="5260175" cy="2160000"/>
              </a:xfrm>
            </p:spPr>
            <p:txBody>
              <a:bodyPr>
                <a:normAutofit/>
              </a:bodyPr>
              <a:lstStyle/>
              <a:p>
                <a:pPr marL="86400" indent="0">
                  <a:buNone/>
                </a:pPr>
                <a14:m>
                  <m:oMathPara xmlns:m="http://schemas.openxmlformats.org/officeDocument/2006/math">
                    <m:oMathParaPr>
                      <m:jc m:val="left"/>
                    </m:oMathParaPr>
                    <m:oMath xmlns:m="http://schemas.openxmlformats.org/officeDocument/2006/math">
                      <m:r>
                        <a:rPr lang="nl-BE" sz="5400" b="0" i="1" smtClean="0">
                          <a:latin typeface="Cambria Math" panose="02040503050406030204" pitchFamily="18" charset="0"/>
                        </a:rPr>
                        <m:t> </m:t>
                      </m:r>
                      <m:r>
                        <a:rPr lang="nl-BE" sz="5400" b="0" i="1" smtClean="0">
                          <a:latin typeface="Cambria Math" panose="02040503050406030204" pitchFamily="18" charset="0"/>
                        </a:rPr>
                        <m:t>𝐹𝐷𝑅</m:t>
                      </m:r>
                      <m:r>
                        <a:rPr lang="nl-BE" sz="5400" b="0" i="1" smtClean="0">
                          <a:latin typeface="Cambria Math" panose="02040503050406030204" pitchFamily="18" charset="0"/>
                        </a:rPr>
                        <m:t>=</m:t>
                      </m:r>
                      <m:f>
                        <m:fPr>
                          <m:ctrlPr>
                            <a:rPr lang="nl-BE" sz="5400" b="0" i="1" smtClean="0">
                              <a:latin typeface="Cambria Math" panose="02040503050406030204" pitchFamily="18" charset="0"/>
                            </a:rPr>
                          </m:ctrlPr>
                        </m:fPr>
                        <m:num>
                          <m:r>
                            <a:rPr lang="nl-BE" sz="5400" b="0" i="1" smtClean="0">
                              <a:latin typeface="Cambria Math" panose="02040503050406030204" pitchFamily="18" charset="0"/>
                            </a:rPr>
                            <m:t>𝐹𝑃</m:t>
                          </m:r>
                        </m:num>
                        <m:den>
                          <m:r>
                            <a:rPr lang="nl-BE" sz="5400" b="0" i="1" smtClean="0">
                              <a:latin typeface="Cambria Math" panose="02040503050406030204" pitchFamily="18" charset="0"/>
                            </a:rPr>
                            <m:t>𝐹𝑃</m:t>
                          </m:r>
                          <m:r>
                            <a:rPr lang="nl-BE" sz="5400" b="0" i="1" smtClean="0">
                              <a:latin typeface="Cambria Math" panose="02040503050406030204" pitchFamily="18" charset="0"/>
                            </a:rPr>
                            <m:t>+</m:t>
                          </m:r>
                          <m:r>
                            <a:rPr lang="nl-BE" sz="5400" b="0" i="1" smtClean="0">
                              <a:latin typeface="Cambria Math" panose="02040503050406030204" pitchFamily="18" charset="0"/>
                            </a:rPr>
                            <m:t>𝑇𝑃</m:t>
                          </m:r>
                        </m:den>
                      </m:f>
                    </m:oMath>
                  </m:oMathPara>
                </a14:m>
                <a:endParaRPr lang="nl-BE" sz="5400" b="0"/>
              </a:p>
              <a:p>
                <a:pPr marL="86400" indent="0">
                  <a:buNone/>
                </a:pPr>
                <a:endParaRPr lang="nl-BE" b="0"/>
              </a:p>
              <a:p>
                <a:pPr marL="86400" indent="0">
                  <a:buNone/>
                </a:pPr>
                <a:endParaRPr lang="nl-BE" b="0"/>
              </a:p>
              <a:p>
                <a:pPr marL="86400" indent="0">
                  <a:buNone/>
                </a:pPr>
                <a:endParaRPr lang="en-GB"/>
              </a:p>
            </p:txBody>
          </p:sp>
        </mc:Choice>
        <mc:Fallback xmlns="">
          <p:sp>
            <p:nvSpPr>
              <p:cNvPr id="10" name="Tijdelijke aanduiding voor inhoud 2">
                <a:extLst>
                  <a:ext uri="{FF2B5EF4-FFF2-40B4-BE49-F238E27FC236}">
                    <a16:creationId xmlns:a16="http://schemas.microsoft.com/office/drawing/2014/main" id="{353298F0-BB86-2C2F-0C49-5356849DEF6A}"/>
                  </a:ext>
                </a:extLst>
              </p:cNvPr>
              <p:cNvSpPr>
                <a:spLocks noGrp="1" noRot="1" noChangeAspect="1" noMove="1" noResize="1" noEditPoints="1" noAdjustHandles="1" noChangeArrowheads="1" noChangeShapeType="1" noTextEdit="1"/>
              </p:cNvSpPr>
              <p:nvPr>
                <p:ph idx="1"/>
              </p:nvPr>
            </p:nvSpPr>
            <p:spPr>
              <a:xfrm>
                <a:off x="830118" y="3796800"/>
                <a:ext cx="5260175" cy="2160000"/>
              </a:xfrm>
              <a:blipFill>
                <a:blip r:embed="rId4"/>
                <a:stretch>
                  <a:fillRect/>
                </a:stretch>
              </a:blipFill>
            </p:spPr>
            <p:txBody>
              <a:bodyPr/>
              <a:lstStyle/>
              <a:p>
                <a:r>
                  <a:rPr lang="en-GB">
                    <a:noFill/>
                  </a:rPr>
                  <a:t> </a:t>
                </a:r>
              </a:p>
            </p:txBody>
          </p:sp>
        </mc:Fallback>
      </mc:AlternateContent>
      <p:cxnSp>
        <p:nvCxnSpPr>
          <p:cNvPr id="18" name="Rechte verbindingslijn 17">
            <a:extLst>
              <a:ext uri="{FF2B5EF4-FFF2-40B4-BE49-F238E27FC236}">
                <a16:creationId xmlns:a16="http://schemas.microsoft.com/office/drawing/2014/main" id="{773BB180-64BE-0110-163B-0EC44044E2C8}"/>
              </a:ext>
            </a:extLst>
          </p:cNvPr>
          <p:cNvCxnSpPr/>
          <p:nvPr/>
        </p:nvCxnSpPr>
        <p:spPr>
          <a:xfrm flipH="1" flipV="1">
            <a:off x="11295920" y="3796800"/>
            <a:ext cx="120225" cy="4159200"/>
          </a:xfrm>
          <a:prstGeom prst="line">
            <a:avLst/>
          </a:prstGeom>
          <a:ln w="31750">
            <a:solidFill>
              <a:srgbClr val="1E64C8"/>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72769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7C3DF71-C196-FC51-90D2-C747B261EC85}"/>
              </a:ext>
            </a:extLst>
          </p:cNvPr>
          <p:cNvSpPr>
            <a:spLocks noGrp="1"/>
          </p:cNvSpPr>
          <p:nvPr>
            <p:ph type="title"/>
          </p:nvPr>
        </p:nvSpPr>
        <p:spPr/>
        <p:txBody>
          <a:bodyPr/>
          <a:lstStyle/>
          <a:p>
            <a:r>
              <a:rPr lang="nl-BE" u="none" cap="none"/>
              <a:t>The target-decoy approach (TDA) is the most commonly used method for estimating the FDR </a:t>
            </a:r>
            <a:endParaRPr lang="en-GB" u="none" cap="none"/>
          </a:p>
        </p:txBody>
      </p:sp>
      <p:sp>
        <p:nvSpPr>
          <p:cNvPr id="4" name="Tijdelijke aanduiding voor dianummer 3">
            <a:extLst>
              <a:ext uri="{FF2B5EF4-FFF2-40B4-BE49-F238E27FC236}">
                <a16:creationId xmlns:a16="http://schemas.microsoft.com/office/drawing/2014/main" id="{3A9443D8-99D3-F297-300D-6BE6BDE522B3}"/>
              </a:ext>
            </a:extLst>
          </p:cNvPr>
          <p:cNvSpPr>
            <a:spLocks noGrp="1"/>
          </p:cNvSpPr>
          <p:nvPr>
            <p:ph type="sldNum" sz="quarter" idx="12"/>
          </p:nvPr>
        </p:nvSpPr>
        <p:spPr/>
        <p:txBody>
          <a:bodyPr/>
          <a:lstStyle/>
          <a:p>
            <a:fld id="{7AE184E0-0BD4-4705-A12B-9B71DDE63301}" type="slidenum">
              <a:rPr lang="en-GB" noProof="0" smtClean="0"/>
              <a:t>19</a:t>
            </a:fld>
            <a:endParaRPr lang="en-GB" noProof="0" dirty="0"/>
          </a:p>
        </p:txBody>
      </p:sp>
      <p:pic>
        <p:nvPicPr>
          <p:cNvPr id="5" name="Picture 3">
            <a:extLst>
              <a:ext uri="{FF2B5EF4-FFF2-40B4-BE49-F238E27FC236}">
                <a16:creationId xmlns:a16="http://schemas.microsoft.com/office/drawing/2014/main" id="{7D4D1717-3197-9DED-B7F2-D7280B463A7E}"/>
              </a:ext>
            </a:extLst>
          </p:cNvPr>
          <p:cNvPicPr>
            <a:picLocks noChangeAspect="1"/>
          </p:cNvPicPr>
          <p:nvPr/>
        </p:nvPicPr>
        <p:blipFill>
          <a:blip r:embed="rId3"/>
          <a:stretch>
            <a:fillRect/>
          </a:stretch>
        </p:blipFill>
        <p:spPr>
          <a:xfrm>
            <a:off x="6540380" y="3268347"/>
            <a:ext cx="9511080" cy="5940000"/>
          </a:xfrm>
          <a:prstGeom prst="rect">
            <a:avLst/>
          </a:prstGeom>
        </p:spPr>
      </p:pic>
      <p:sp>
        <p:nvSpPr>
          <p:cNvPr id="6" name="Rechthoek 5">
            <a:extLst>
              <a:ext uri="{FF2B5EF4-FFF2-40B4-BE49-F238E27FC236}">
                <a16:creationId xmlns:a16="http://schemas.microsoft.com/office/drawing/2014/main" id="{5FCC6A97-7B33-1CC4-E2D2-466C973A1A01}"/>
              </a:ext>
            </a:extLst>
          </p:cNvPr>
          <p:cNvSpPr/>
          <p:nvPr/>
        </p:nvSpPr>
        <p:spPr>
          <a:xfrm>
            <a:off x="714894" y="7956000"/>
            <a:ext cx="1508760" cy="1360312"/>
          </a:xfrm>
          <a:prstGeom prst="rect">
            <a:avLst/>
          </a:prstGeom>
          <a:solidFill>
            <a:schemeClr val="bg1"/>
          </a:solid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7" name="TextBox 4">
            <a:extLst>
              <a:ext uri="{FF2B5EF4-FFF2-40B4-BE49-F238E27FC236}">
                <a16:creationId xmlns:a16="http://schemas.microsoft.com/office/drawing/2014/main" id="{CB371640-6D06-5DDB-8E06-1C2FD94C2416}"/>
              </a:ext>
            </a:extLst>
          </p:cNvPr>
          <p:cNvSpPr txBox="1"/>
          <p:nvPr/>
        </p:nvSpPr>
        <p:spPr>
          <a:xfrm flipH="1">
            <a:off x="8669337" y="2626129"/>
            <a:ext cx="5940000" cy="765145"/>
          </a:xfrm>
          <a:prstGeom prst="rect">
            <a:avLst/>
          </a:prstGeom>
          <a:noFill/>
        </p:spPr>
        <p:txBody>
          <a:bodyPr wrap="square" rtlCol="0">
            <a:noAutofit/>
          </a:bodyPr>
          <a:lstStyle/>
          <a:p>
            <a:r>
              <a:rPr lang="en-GB" sz="2400" dirty="0"/>
              <a:t>(target) PEPTIDEK vs. (decoy) EDITPEPK </a:t>
            </a:r>
            <a:endParaRPr lang="en-BE" sz="2400" dirty="0"/>
          </a:p>
        </p:txBody>
      </p:sp>
      <mc:AlternateContent xmlns:mc="http://schemas.openxmlformats.org/markup-compatibility/2006" xmlns:a14="http://schemas.microsoft.com/office/drawing/2010/main">
        <mc:Choice Requires="a14">
          <p:sp>
            <p:nvSpPr>
              <p:cNvPr id="10" name="Tijdelijke aanduiding voor inhoud 2">
                <a:extLst>
                  <a:ext uri="{FF2B5EF4-FFF2-40B4-BE49-F238E27FC236}">
                    <a16:creationId xmlns:a16="http://schemas.microsoft.com/office/drawing/2014/main" id="{353298F0-BB86-2C2F-0C49-5356849DEF6A}"/>
                  </a:ext>
                </a:extLst>
              </p:cNvPr>
              <p:cNvSpPr>
                <a:spLocks noGrp="1"/>
              </p:cNvSpPr>
              <p:nvPr>
                <p:ph idx="1"/>
              </p:nvPr>
            </p:nvSpPr>
            <p:spPr>
              <a:xfrm>
                <a:off x="830118" y="3796800"/>
                <a:ext cx="5260175" cy="2160000"/>
              </a:xfrm>
            </p:spPr>
            <p:txBody>
              <a:bodyPr>
                <a:normAutofit/>
              </a:bodyPr>
              <a:lstStyle/>
              <a:p>
                <a:pPr marL="86400" indent="0">
                  <a:buNone/>
                </a:pPr>
                <a14:m>
                  <m:oMathPara xmlns:m="http://schemas.openxmlformats.org/officeDocument/2006/math">
                    <m:oMathParaPr>
                      <m:jc m:val="left"/>
                    </m:oMathParaPr>
                    <m:oMath xmlns:m="http://schemas.openxmlformats.org/officeDocument/2006/math">
                      <m:r>
                        <a:rPr lang="nl-BE" sz="5400" b="0" i="1" smtClean="0">
                          <a:latin typeface="Cambria Math" panose="02040503050406030204" pitchFamily="18" charset="0"/>
                        </a:rPr>
                        <m:t> </m:t>
                      </m:r>
                      <m:r>
                        <a:rPr lang="nl-BE" sz="5400" b="0" i="1" smtClean="0">
                          <a:latin typeface="Cambria Math" panose="02040503050406030204" pitchFamily="18" charset="0"/>
                        </a:rPr>
                        <m:t>𝐹𝐷𝑅</m:t>
                      </m:r>
                      <m:r>
                        <a:rPr lang="nl-BE" sz="5400" b="0" i="1" smtClean="0">
                          <a:latin typeface="Cambria Math" panose="02040503050406030204" pitchFamily="18" charset="0"/>
                        </a:rPr>
                        <m:t>=</m:t>
                      </m:r>
                      <m:f>
                        <m:fPr>
                          <m:ctrlPr>
                            <a:rPr lang="nl-BE" sz="5400" b="0" i="1" smtClean="0">
                              <a:latin typeface="Cambria Math" panose="02040503050406030204" pitchFamily="18" charset="0"/>
                            </a:rPr>
                          </m:ctrlPr>
                        </m:fPr>
                        <m:num>
                          <m:r>
                            <a:rPr lang="nl-BE" sz="5400" b="0" i="1" smtClean="0">
                              <a:solidFill>
                                <a:srgbClr val="FF0000"/>
                              </a:solidFill>
                              <a:latin typeface="Cambria Math" panose="02040503050406030204" pitchFamily="18" charset="0"/>
                            </a:rPr>
                            <m:t>𝐹𝑃</m:t>
                          </m:r>
                        </m:num>
                        <m:den>
                          <m:r>
                            <a:rPr lang="nl-BE" sz="5400" b="0" i="1" smtClean="0">
                              <a:solidFill>
                                <a:srgbClr val="FF0000"/>
                              </a:solidFill>
                              <a:latin typeface="Cambria Math" panose="02040503050406030204" pitchFamily="18" charset="0"/>
                            </a:rPr>
                            <m:t>𝐹𝑃</m:t>
                          </m:r>
                          <m:r>
                            <a:rPr lang="nl-BE" sz="5400" b="0" i="1" smtClean="0">
                              <a:latin typeface="Cambria Math" panose="02040503050406030204" pitchFamily="18" charset="0"/>
                            </a:rPr>
                            <m:t>+</m:t>
                          </m:r>
                          <m:r>
                            <a:rPr lang="nl-BE" sz="5400" b="0" i="1" smtClean="0">
                              <a:solidFill>
                                <a:srgbClr val="00B050"/>
                              </a:solidFill>
                              <a:latin typeface="Cambria Math" panose="02040503050406030204" pitchFamily="18" charset="0"/>
                            </a:rPr>
                            <m:t>𝑇𝑃</m:t>
                          </m:r>
                        </m:den>
                      </m:f>
                    </m:oMath>
                  </m:oMathPara>
                </a14:m>
                <a:endParaRPr lang="nl-BE" sz="5400" b="0"/>
              </a:p>
              <a:p>
                <a:pPr marL="86400" indent="0">
                  <a:buNone/>
                </a:pPr>
                <a:endParaRPr lang="nl-BE" b="0"/>
              </a:p>
              <a:p>
                <a:pPr marL="86400" indent="0">
                  <a:buNone/>
                </a:pPr>
                <a:endParaRPr lang="nl-BE" b="0"/>
              </a:p>
              <a:p>
                <a:pPr marL="86400" indent="0">
                  <a:buNone/>
                </a:pPr>
                <a:endParaRPr lang="en-GB"/>
              </a:p>
            </p:txBody>
          </p:sp>
        </mc:Choice>
        <mc:Fallback xmlns="">
          <p:sp>
            <p:nvSpPr>
              <p:cNvPr id="10" name="Tijdelijke aanduiding voor inhoud 2">
                <a:extLst>
                  <a:ext uri="{FF2B5EF4-FFF2-40B4-BE49-F238E27FC236}">
                    <a16:creationId xmlns:a16="http://schemas.microsoft.com/office/drawing/2014/main" id="{353298F0-BB86-2C2F-0C49-5356849DEF6A}"/>
                  </a:ext>
                </a:extLst>
              </p:cNvPr>
              <p:cNvSpPr>
                <a:spLocks noGrp="1" noRot="1" noChangeAspect="1" noMove="1" noResize="1" noEditPoints="1" noAdjustHandles="1" noChangeArrowheads="1" noChangeShapeType="1" noTextEdit="1"/>
              </p:cNvSpPr>
              <p:nvPr>
                <p:ph idx="1"/>
              </p:nvPr>
            </p:nvSpPr>
            <p:spPr>
              <a:xfrm>
                <a:off x="830118" y="3796800"/>
                <a:ext cx="5260175" cy="2160000"/>
              </a:xfrm>
              <a:blipFill>
                <a:blip r:embed="rId4"/>
                <a:stretch>
                  <a:fillRect/>
                </a:stretch>
              </a:blipFill>
            </p:spPr>
            <p:txBody>
              <a:bodyPr/>
              <a:lstStyle/>
              <a:p>
                <a:r>
                  <a:rPr lang="en-GB">
                    <a:noFill/>
                  </a:rPr>
                  <a:t> </a:t>
                </a:r>
              </a:p>
            </p:txBody>
          </p:sp>
        </mc:Fallback>
      </mc:AlternateContent>
      <p:cxnSp>
        <p:nvCxnSpPr>
          <p:cNvPr id="18" name="Rechte verbindingslijn 17">
            <a:extLst>
              <a:ext uri="{FF2B5EF4-FFF2-40B4-BE49-F238E27FC236}">
                <a16:creationId xmlns:a16="http://schemas.microsoft.com/office/drawing/2014/main" id="{773BB180-64BE-0110-163B-0EC44044E2C8}"/>
              </a:ext>
            </a:extLst>
          </p:cNvPr>
          <p:cNvCxnSpPr/>
          <p:nvPr/>
        </p:nvCxnSpPr>
        <p:spPr>
          <a:xfrm flipH="1" flipV="1">
            <a:off x="11295920" y="3796800"/>
            <a:ext cx="120225" cy="4159200"/>
          </a:xfrm>
          <a:prstGeom prst="line">
            <a:avLst/>
          </a:prstGeom>
          <a:ln w="31750">
            <a:solidFill>
              <a:srgbClr val="1E64C8"/>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sp>
        <p:nvSpPr>
          <p:cNvPr id="20" name="Vrije vorm: vorm 19">
            <a:extLst>
              <a:ext uri="{FF2B5EF4-FFF2-40B4-BE49-F238E27FC236}">
                <a16:creationId xmlns:a16="http://schemas.microsoft.com/office/drawing/2014/main" id="{D54686CD-A63F-5A70-1F39-69D91DD51900}"/>
              </a:ext>
            </a:extLst>
          </p:cNvPr>
          <p:cNvSpPr/>
          <p:nvPr/>
        </p:nvSpPr>
        <p:spPr>
          <a:xfrm>
            <a:off x="11416145" y="7178760"/>
            <a:ext cx="592455" cy="777240"/>
          </a:xfrm>
          <a:custGeom>
            <a:avLst/>
            <a:gdLst>
              <a:gd name="connsiteX0" fmla="*/ 0 w 592455"/>
              <a:gd name="connsiteY0" fmla="*/ 0 h 777240"/>
              <a:gd name="connsiteX1" fmla="*/ 85725 w 592455"/>
              <a:gd name="connsiteY1" fmla="*/ 365760 h 777240"/>
              <a:gd name="connsiteX2" fmla="*/ 169545 w 592455"/>
              <a:gd name="connsiteY2" fmla="*/ 546735 h 777240"/>
              <a:gd name="connsiteX3" fmla="*/ 220980 w 592455"/>
              <a:gd name="connsiteY3" fmla="*/ 621030 h 777240"/>
              <a:gd name="connsiteX4" fmla="*/ 287655 w 592455"/>
              <a:gd name="connsiteY4" fmla="*/ 674370 h 777240"/>
              <a:gd name="connsiteX5" fmla="*/ 358140 w 592455"/>
              <a:gd name="connsiteY5" fmla="*/ 720090 h 777240"/>
              <a:gd name="connsiteX6" fmla="*/ 440055 w 592455"/>
              <a:gd name="connsiteY6" fmla="*/ 750570 h 777240"/>
              <a:gd name="connsiteX7" fmla="*/ 474345 w 592455"/>
              <a:gd name="connsiteY7" fmla="*/ 762000 h 777240"/>
              <a:gd name="connsiteX8" fmla="*/ 481965 w 592455"/>
              <a:gd name="connsiteY8" fmla="*/ 763905 h 777240"/>
              <a:gd name="connsiteX9" fmla="*/ 516255 w 592455"/>
              <a:gd name="connsiteY9" fmla="*/ 763905 h 777240"/>
              <a:gd name="connsiteX10" fmla="*/ 516255 w 592455"/>
              <a:gd name="connsiteY10" fmla="*/ 763905 h 777240"/>
              <a:gd name="connsiteX11" fmla="*/ 592455 w 592455"/>
              <a:gd name="connsiteY11" fmla="*/ 777240 h 777240"/>
              <a:gd name="connsiteX12" fmla="*/ 207645 w 592455"/>
              <a:gd name="connsiteY12" fmla="*/ 754380 h 777240"/>
              <a:gd name="connsiteX13" fmla="*/ 66675 w 592455"/>
              <a:gd name="connsiteY13" fmla="*/ 754380 h 777240"/>
              <a:gd name="connsiteX14" fmla="*/ 19050 w 592455"/>
              <a:gd name="connsiteY14" fmla="*/ 752475 h 777240"/>
              <a:gd name="connsiteX15" fmla="*/ 22860 w 592455"/>
              <a:gd name="connsiteY15" fmla="*/ 302895 h 777240"/>
              <a:gd name="connsiteX16" fmla="*/ 0 w 592455"/>
              <a:gd name="connsiteY16" fmla="*/ 0 h 777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92455" h="777240">
                <a:moveTo>
                  <a:pt x="0" y="0"/>
                </a:moveTo>
                <a:lnTo>
                  <a:pt x="85725" y="365760"/>
                </a:lnTo>
                <a:lnTo>
                  <a:pt x="169545" y="546735"/>
                </a:lnTo>
                <a:lnTo>
                  <a:pt x="220980" y="621030"/>
                </a:lnTo>
                <a:lnTo>
                  <a:pt x="287655" y="674370"/>
                </a:lnTo>
                <a:lnTo>
                  <a:pt x="358140" y="720090"/>
                </a:lnTo>
                <a:lnTo>
                  <a:pt x="440055" y="750570"/>
                </a:lnTo>
                <a:lnTo>
                  <a:pt x="474345" y="762000"/>
                </a:lnTo>
                <a:cubicBezTo>
                  <a:pt x="476840" y="762794"/>
                  <a:pt x="479350" y="763786"/>
                  <a:pt x="481965" y="763905"/>
                </a:cubicBezTo>
                <a:cubicBezTo>
                  <a:pt x="493383" y="764424"/>
                  <a:pt x="504825" y="763905"/>
                  <a:pt x="516255" y="763905"/>
                </a:cubicBezTo>
                <a:lnTo>
                  <a:pt x="516255" y="763905"/>
                </a:lnTo>
                <a:lnTo>
                  <a:pt x="592455" y="777240"/>
                </a:lnTo>
                <a:lnTo>
                  <a:pt x="207645" y="754380"/>
                </a:lnTo>
                <a:lnTo>
                  <a:pt x="66675" y="754380"/>
                </a:lnTo>
                <a:lnTo>
                  <a:pt x="19050" y="752475"/>
                </a:lnTo>
                <a:lnTo>
                  <a:pt x="22860" y="302895"/>
                </a:lnTo>
                <a:lnTo>
                  <a:pt x="0" y="0"/>
                </a:lnTo>
                <a:close/>
              </a:path>
            </a:pathLst>
          </a:custGeom>
          <a:solidFill>
            <a:srgbClr val="FF0000"/>
          </a:solid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23" name="Vrije vorm: vorm 22">
            <a:extLst>
              <a:ext uri="{FF2B5EF4-FFF2-40B4-BE49-F238E27FC236}">
                <a16:creationId xmlns:a16="http://schemas.microsoft.com/office/drawing/2014/main" id="{0852C68B-0648-E6E0-3ED2-1FF96EA3EC43}"/>
              </a:ext>
            </a:extLst>
          </p:cNvPr>
          <p:cNvSpPr/>
          <p:nvPr/>
        </p:nvSpPr>
        <p:spPr>
          <a:xfrm>
            <a:off x="11405062" y="4156364"/>
            <a:ext cx="2660073" cy="3796145"/>
          </a:xfrm>
          <a:custGeom>
            <a:avLst/>
            <a:gdLst>
              <a:gd name="connsiteX0" fmla="*/ 0 w 2660073"/>
              <a:gd name="connsiteY0" fmla="*/ 2499360 h 3796145"/>
              <a:gd name="connsiteX1" fmla="*/ 160713 w 2660073"/>
              <a:gd name="connsiteY1" fmla="*/ 2510443 h 3796145"/>
              <a:gd name="connsiteX2" fmla="*/ 326967 w 2660073"/>
              <a:gd name="connsiteY2" fmla="*/ 2427316 h 3796145"/>
              <a:gd name="connsiteX3" fmla="*/ 426720 w 2660073"/>
              <a:gd name="connsiteY3" fmla="*/ 2316480 h 3796145"/>
              <a:gd name="connsiteX4" fmla="*/ 482138 w 2660073"/>
              <a:gd name="connsiteY4" fmla="*/ 2244436 h 3796145"/>
              <a:gd name="connsiteX5" fmla="*/ 487680 w 2660073"/>
              <a:gd name="connsiteY5" fmla="*/ 2227811 h 3796145"/>
              <a:gd name="connsiteX6" fmla="*/ 515389 w 2660073"/>
              <a:gd name="connsiteY6" fmla="*/ 2200101 h 3796145"/>
              <a:gd name="connsiteX7" fmla="*/ 526473 w 2660073"/>
              <a:gd name="connsiteY7" fmla="*/ 2183476 h 3796145"/>
              <a:gd name="connsiteX8" fmla="*/ 532014 w 2660073"/>
              <a:gd name="connsiteY8" fmla="*/ 2155767 h 3796145"/>
              <a:gd name="connsiteX9" fmla="*/ 537556 w 2660073"/>
              <a:gd name="connsiteY9" fmla="*/ 2083723 h 3796145"/>
              <a:gd name="connsiteX10" fmla="*/ 543098 w 2660073"/>
              <a:gd name="connsiteY10" fmla="*/ 2111432 h 3796145"/>
              <a:gd name="connsiteX11" fmla="*/ 543098 w 2660073"/>
              <a:gd name="connsiteY11" fmla="*/ 2111432 h 3796145"/>
              <a:gd name="connsiteX12" fmla="*/ 609600 w 2660073"/>
              <a:gd name="connsiteY12" fmla="*/ 1923011 h 3796145"/>
              <a:gd name="connsiteX13" fmla="*/ 714894 w 2660073"/>
              <a:gd name="connsiteY13" fmla="*/ 1612669 h 3796145"/>
              <a:gd name="connsiteX14" fmla="*/ 737062 w 2660073"/>
              <a:gd name="connsiteY14" fmla="*/ 1551709 h 3796145"/>
              <a:gd name="connsiteX15" fmla="*/ 748145 w 2660073"/>
              <a:gd name="connsiteY15" fmla="*/ 1535083 h 3796145"/>
              <a:gd name="connsiteX16" fmla="*/ 753687 w 2660073"/>
              <a:gd name="connsiteY16" fmla="*/ 1451956 h 3796145"/>
              <a:gd name="connsiteX17" fmla="*/ 764771 w 2660073"/>
              <a:gd name="connsiteY17" fmla="*/ 1413163 h 3796145"/>
              <a:gd name="connsiteX18" fmla="*/ 764771 w 2660073"/>
              <a:gd name="connsiteY18" fmla="*/ 1413163 h 3796145"/>
              <a:gd name="connsiteX19" fmla="*/ 842356 w 2660073"/>
              <a:gd name="connsiteY19" fmla="*/ 1152698 h 3796145"/>
              <a:gd name="connsiteX20" fmla="*/ 908858 w 2660073"/>
              <a:gd name="connsiteY20" fmla="*/ 881149 h 3796145"/>
              <a:gd name="connsiteX21" fmla="*/ 1019694 w 2660073"/>
              <a:gd name="connsiteY21" fmla="*/ 526472 h 3796145"/>
              <a:gd name="connsiteX22" fmla="*/ 1158240 w 2660073"/>
              <a:gd name="connsiteY22" fmla="*/ 171796 h 3796145"/>
              <a:gd name="connsiteX23" fmla="*/ 1185949 w 2660073"/>
              <a:gd name="connsiteY23" fmla="*/ 116378 h 3796145"/>
              <a:gd name="connsiteX24" fmla="*/ 1202574 w 2660073"/>
              <a:gd name="connsiteY24" fmla="*/ 94211 h 3796145"/>
              <a:gd name="connsiteX25" fmla="*/ 1197033 w 2660073"/>
              <a:gd name="connsiteY25" fmla="*/ 72043 h 3796145"/>
              <a:gd name="connsiteX26" fmla="*/ 1202574 w 2660073"/>
              <a:gd name="connsiteY26" fmla="*/ 88669 h 3796145"/>
              <a:gd name="connsiteX27" fmla="*/ 1185949 w 2660073"/>
              <a:gd name="connsiteY27" fmla="*/ 105294 h 3796145"/>
              <a:gd name="connsiteX28" fmla="*/ 1174865 w 2660073"/>
              <a:gd name="connsiteY28" fmla="*/ 127461 h 3796145"/>
              <a:gd name="connsiteX29" fmla="*/ 1163782 w 2660073"/>
              <a:gd name="connsiteY29" fmla="*/ 160712 h 3796145"/>
              <a:gd name="connsiteX30" fmla="*/ 1152698 w 2660073"/>
              <a:gd name="connsiteY30" fmla="*/ 177338 h 3796145"/>
              <a:gd name="connsiteX31" fmla="*/ 1141614 w 2660073"/>
              <a:gd name="connsiteY31" fmla="*/ 160712 h 3796145"/>
              <a:gd name="connsiteX32" fmla="*/ 1163782 w 2660073"/>
              <a:gd name="connsiteY32" fmla="*/ 127461 h 3796145"/>
              <a:gd name="connsiteX33" fmla="*/ 1169323 w 2660073"/>
              <a:gd name="connsiteY33" fmla="*/ 110836 h 3796145"/>
              <a:gd name="connsiteX34" fmla="*/ 1174865 w 2660073"/>
              <a:gd name="connsiteY34" fmla="*/ 88669 h 3796145"/>
              <a:gd name="connsiteX35" fmla="*/ 1197033 w 2660073"/>
              <a:gd name="connsiteY35" fmla="*/ 49876 h 3796145"/>
              <a:gd name="connsiteX36" fmla="*/ 1202574 w 2660073"/>
              <a:gd name="connsiteY36" fmla="*/ 33251 h 3796145"/>
              <a:gd name="connsiteX37" fmla="*/ 1219200 w 2660073"/>
              <a:gd name="connsiteY37" fmla="*/ 44334 h 3796145"/>
              <a:gd name="connsiteX38" fmla="*/ 1224742 w 2660073"/>
              <a:gd name="connsiteY38" fmla="*/ 27709 h 3796145"/>
              <a:gd name="connsiteX39" fmla="*/ 1224742 w 2660073"/>
              <a:gd name="connsiteY39" fmla="*/ 22167 h 3796145"/>
              <a:gd name="connsiteX40" fmla="*/ 1224742 w 2660073"/>
              <a:gd name="connsiteY40" fmla="*/ 22167 h 3796145"/>
              <a:gd name="connsiteX41" fmla="*/ 1252451 w 2660073"/>
              <a:gd name="connsiteY41" fmla="*/ 0 h 3796145"/>
              <a:gd name="connsiteX42" fmla="*/ 1252451 w 2660073"/>
              <a:gd name="connsiteY42" fmla="*/ 0 h 3796145"/>
              <a:gd name="connsiteX43" fmla="*/ 1330036 w 2660073"/>
              <a:gd name="connsiteY43" fmla="*/ 44334 h 3796145"/>
              <a:gd name="connsiteX44" fmla="*/ 1357745 w 2660073"/>
              <a:gd name="connsiteY44" fmla="*/ 110836 h 3796145"/>
              <a:gd name="connsiteX45" fmla="*/ 1535083 w 2660073"/>
              <a:gd name="connsiteY45" fmla="*/ 604058 h 3796145"/>
              <a:gd name="connsiteX46" fmla="*/ 1745673 w 2660073"/>
              <a:gd name="connsiteY46" fmla="*/ 1230283 h 3796145"/>
              <a:gd name="connsiteX47" fmla="*/ 2155767 w 2660073"/>
              <a:gd name="connsiteY47" fmla="*/ 2394065 h 3796145"/>
              <a:gd name="connsiteX48" fmla="*/ 2427316 w 2660073"/>
              <a:gd name="connsiteY48" fmla="*/ 3136669 h 3796145"/>
              <a:gd name="connsiteX49" fmla="*/ 2660073 w 2660073"/>
              <a:gd name="connsiteY49" fmla="*/ 3796145 h 3796145"/>
              <a:gd name="connsiteX50" fmla="*/ 1025236 w 2660073"/>
              <a:gd name="connsiteY50" fmla="*/ 3779520 h 3796145"/>
              <a:gd name="connsiteX51" fmla="*/ 969818 w 2660073"/>
              <a:gd name="connsiteY51" fmla="*/ 3751811 h 3796145"/>
              <a:gd name="connsiteX52" fmla="*/ 825731 w 2660073"/>
              <a:gd name="connsiteY52" fmla="*/ 3746269 h 3796145"/>
              <a:gd name="connsiteX53" fmla="*/ 809105 w 2660073"/>
              <a:gd name="connsiteY53" fmla="*/ 3740727 h 3796145"/>
              <a:gd name="connsiteX54" fmla="*/ 770313 w 2660073"/>
              <a:gd name="connsiteY54" fmla="*/ 3735185 h 3796145"/>
              <a:gd name="connsiteX55" fmla="*/ 698269 w 2660073"/>
              <a:gd name="connsiteY55" fmla="*/ 3735185 h 3796145"/>
              <a:gd name="connsiteX56" fmla="*/ 714894 w 2660073"/>
              <a:gd name="connsiteY56" fmla="*/ 3740727 h 3796145"/>
              <a:gd name="connsiteX57" fmla="*/ 737062 w 2660073"/>
              <a:gd name="connsiteY57" fmla="*/ 3746269 h 3796145"/>
              <a:gd name="connsiteX58" fmla="*/ 753687 w 2660073"/>
              <a:gd name="connsiteY58" fmla="*/ 3751811 h 3796145"/>
              <a:gd name="connsiteX59" fmla="*/ 953193 w 2660073"/>
              <a:gd name="connsiteY59" fmla="*/ 3757352 h 3796145"/>
              <a:gd name="connsiteX60" fmla="*/ 936567 w 2660073"/>
              <a:gd name="connsiteY60" fmla="*/ 3740727 h 3796145"/>
              <a:gd name="connsiteX61" fmla="*/ 919942 w 2660073"/>
              <a:gd name="connsiteY61" fmla="*/ 3735185 h 3796145"/>
              <a:gd name="connsiteX62" fmla="*/ 814647 w 2660073"/>
              <a:gd name="connsiteY62" fmla="*/ 3729643 h 3796145"/>
              <a:gd name="connsiteX63" fmla="*/ 687185 w 2660073"/>
              <a:gd name="connsiteY63" fmla="*/ 3729643 h 3796145"/>
              <a:gd name="connsiteX64" fmla="*/ 698269 w 2660073"/>
              <a:gd name="connsiteY64" fmla="*/ 3746269 h 3796145"/>
              <a:gd name="connsiteX65" fmla="*/ 653934 w 2660073"/>
              <a:gd name="connsiteY65" fmla="*/ 3724101 h 3796145"/>
              <a:gd name="connsiteX66" fmla="*/ 653934 w 2660073"/>
              <a:gd name="connsiteY66" fmla="*/ 3724101 h 3796145"/>
              <a:gd name="connsiteX67" fmla="*/ 637309 w 2660073"/>
              <a:gd name="connsiteY67" fmla="*/ 3740727 h 3796145"/>
              <a:gd name="connsiteX68" fmla="*/ 554182 w 2660073"/>
              <a:gd name="connsiteY68" fmla="*/ 3724101 h 3796145"/>
              <a:gd name="connsiteX69" fmla="*/ 437803 w 2660073"/>
              <a:gd name="connsiteY69" fmla="*/ 3701934 h 3796145"/>
              <a:gd name="connsiteX70" fmla="*/ 399011 w 2660073"/>
              <a:gd name="connsiteY70" fmla="*/ 3657600 h 3796145"/>
              <a:gd name="connsiteX71" fmla="*/ 365760 w 2660073"/>
              <a:gd name="connsiteY71" fmla="*/ 3652058 h 3796145"/>
              <a:gd name="connsiteX72" fmla="*/ 360218 w 2660073"/>
              <a:gd name="connsiteY72" fmla="*/ 3652058 h 3796145"/>
              <a:gd name="connsiteX73" fmla="*/ 376843 w 2660073"/>
              <a:gd name="connsiteY73" fmla="*/ 3657600 h 3796145"/>
              <a:gd name="connsiteX74" fmla="*/ 382385 w 2660073"/>
              <a:gd name="connsiteY74" fmla="*/ 3679767 h 3796145"/>
              <a:gd name="connsiteX75" fmla="*/ 399011 w 2660073"/>
              <a:gd name="connsiteY75" fmla="*/ 3685309 h 3796145"/>
              <a:gd name="connsiteX76" fmla="*/ 410094 w 2660073"/>
              <a:gd name="connsiteY76" fmla="*/ 3657600 h 3796145"/>
              <a:gd name="connsiteX77" fmla="*/ 349134 w 2660073"/>
              <a:gd name="connsiteY77" fmla="*/ 3652058 h 3796145"/>
              <a:gd name="connsiteX78" fmla="*/ 349134 w 2660073"/>
              <a:gd name="connsiteY78" fmla="*/ 3652058 h 3796145"/>
              <a:gd name="connsiteX79" fmla="*/ 310342 w 2660073"/>
              <a:gd name="connsiteY79" fmla="*/ 3618807 h 3796145"/>
              <a:gd name="connsiteX80" fmla="*/ 304800 w 2660073"/>
              <a:gd name="connsiteY80" fmla="*/ 3602181 h 3796145"/>
              <a:gd name="connsiteX81" fmla="*/ 304800 w 2660073"/>
              <a:gd name="connsiteY81" fmla="*/ 3602181 h 3796145"/>
              <a:gd name="connsiteX82" fmla="*/ 232756 w 2660073"/>
              <a:gd name="connsiteY82" fmla="*/ 3530138 h 3796145"/>
              <a:gd name="connsiteX83" fmla="*/ 227214 w 2660073"/>
              <a:gd name="connsiteY83" fmla="*/ 3469178 h 3796145"/>
              <a:gd name="connsiteX84" fmla="*/ 210589 w 2660073"/>
              <a:gd name="connsiteY84" fmla="*/ 3458094 h 3796145"/>
              <a:gd name="connsiteX85" fmla="*/ 188422 w 2660073"/>
              <a:gd name="connsiteY85" fmla="*/ 3435927 h 3796145"/>
              <a:gd name="connsiteX86" fmla="*/ 177338 w 2660073"/>
              <a:gd name="connsiteY86" fmla="*/ 3419301 h 3796145"/>
              <a:gd name="connsiteX87" fmla="*/ 193963 w 2660073"/>
              <a:gd name="connsiteY87" fmla="*/ 3430385 h 3796145"/>
              <a:gd name="connsiteX88" fmla="*/ 210589 w 2660073"/>
              <a:gd name="connsiteY88" fmla="*/ 3458094 h 3796145"/>
              <a:gd name="connsiteX89" fmla="*/ 216131 w 2660073"/>
              <a:gd name="connsiteY89" fmla="*/ 3474720 h 3796145"/>
              <a:gd name="connsiteX90" fmla="*/ 199505 w 2660073"/>
              <a:gd name="connsiteY90" fmla="*/ 3458094 h 3796145"/>
              <a:gd name="connsiteX91" fmla="*/ 182880 w 2660073"/>
              <a:gd name="connsiteY91" fmla="*/ 3391592 h 3796145"/>
              <a:gd name="connsiteX92" fmla="*/ 177338 w 2660073"/>
              <a:gd name="connsiteY92" fmla="*/ 3358341 h 3796145"/>
              <a:gd name="connsiteX93" fmla="*/ 177338 w 2660073"/>
              <a:gd name="connsiteY93" fmla="*/ 3358341 h 3796145"/>
              <a:gd name="connsiteX94" fmla="*/ 160713 w 2660073"/>
              <a:gd name="connsiteY94" fmla="*/ 3341716 h 3796145"/>
              <a:gd name="connsiteX95" fmla="*/ 166254 w 2660073"/>
              <a:gd name="connsiteY95" fmla="*/ 3314007 h 3796145"/>
              <a:gd name="connsiteX96" fmla="*/ 166254 w 2660073"/>
              <a:gd name="connsiteY96" fmla="*/ 3314007 h 3796145"/>
              <a:gd name="connsiteX97" fmla="*/ 155171 w 2660073"/>
              <a:gd name="connsiteY97" fmla="*/ 3247505 h 3796145"/>
              <a:gd name="connsiteX98" fmla="*/ 149629 w 2660073"/>
              <a:gd name="connsiteY98" fmla="*/ 3219796 h 3796145"/>
              <a:gd name="connsiteX99" fmla="*/ 110836 w 2660073"/>
              <a:gd name="connsiteY99" fmla="*/ 3169920 h 3796145"/>
              <a:gd name="connsiteX100" fmla="*/ 105294 w 2660073"/>
              <a:gd name="connsiteY100" fmla="*/ 3153294 h 3796145"/>
              <a:gd name="connsiteX101" fmla="*/ 121920 w 2660073"/>
              <a:gd name="connsiteY101" fmla="*/ 3208712 h 3796145"/>
              <a:gd name="connsiteX102" fmla="*/ 127462 w 2660073"/>
              <a:gd name="connsiteY102" fmla="*/ 3241963 h 3796145"/>
              <a:gd name="connsiteX103" fmla="*/ 133003 w 2660073"/>
              <a:gd name="connsiteY103" fmla="*/ 3258589 h 3796145"/>
              <a:gd name="connsiteX104" fmla="*/ 138545 w 2660073"/>
              <a:gd name="connsiteY104" fmla="*/ 3280756 h 3796145"/>
              <a:gd name="connsiteX105" fmla="*/ 149629 w 2660073"/>
              <a:gd name="connsiteY105" fmla="*/ 3264131 h 3796145"/>
              <a:gd name="connsiteX106" fmla="*/ 138545 w 2660073"/>
              <a:gd name="connsiteY106" fmla="*/ 3181003 h 3796145"/>
              <a:gd name="connsiteX107" fmla="*/ 127462 w 2660073"/>
              <a:gd name="connsiteY107" fmla="*/ 3164378 h 3796145"/>
              <a:gd name="connsiteX108" fmla="*/ 110836 w 2660073"/>
              <a:gd name="connsiteY108" fmla="*/ 3153294 h 3796145"/>
              <a:gd name="connsiteX109" fmla="*/ 105294 w 2660073"/>
              <a:gd name="connsiteY109" fmla="*/ 3136669 h 3796145"/>
              <a:gd name="connsiteX110" fmla="*/ 105294 w 2660073"/>
              <a:gd name="connsiteY110" fmla="*/ 3136669 h 3796145"/>
              <a:gd name="connsiteX111" fmla="*/ 38793 w 2660073"/>
              <a:gd name="connsiteY111" fmla="*/ 2898371 h 3796145"/>
              <a:gd name="connsiteX112" fmla="*/ 11083 w 2660073"/>
              <a:gd name="connsiteY112" fmla="*/ 2787534 h 3796145"/>
              <a:gd name="connsiteX113" fmla="*/ 5542 w 2660073"/>
              <a:gd name="connsiteY113" fmla="*/ 2665614 h 3796145"/>
              <a:gd name="connsiteX114" fmla="*/ 16625 w 2660073"/>
              <a:gd name="connsiteY114" fmla="*/ 2588029 h 3796145"/>
              <a:gd name="connsiteX115" fmla="*/ 0 w 2660073"/>
              <a:gd name="connsiteY115" fmla="*/ 2499360 h 3796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2660073" h="3796145">
                <a:moveTo>
                  <a:pt x="0" y="2499360"/>
                </a:moveTo>
                <a:lnTo>
                  <a:pt x="160713" y="2510443"/>
                </a:lnTo>
                <a:lnTo>
                  <a:pt x="326967" y="2427316"/>
                </a:lnTo>
                <a:lnTo>
                  <a:pt x="426720" y="2316480"/>
                </a:lnTo>
                <a:cubicBezTo>
                  <a:pt x="445193" y="2292465"/>
                  <a:pt x="472557" y="2273179"/>
                  <a:pt x="482138" y="2244436"/>
                </a:cubicBezTo>
                <a:cubicBezTo>
                  <a:pt x="483985" y="2238894"/>
                  <a:pt x="484175" y="2232484"/>
                  <a:pt x="487680" y="2227811"/>
                </a:cubicBezTo>
                <a:cubicBezTo>
                  <a:pt x="495517" y="2217361"/>
                  <a:pt x="506787" y="2209931"/>
                  <a:pt x="515389" y="2200101"/>
                </a:cubicBezTo>
                <a:cubicBezTo>
                  <a:pt x="519775" y="2195089"/>
                  <a:pt x="522778" y="2189018"/>
                  <a:pt x="526473" y="2183476"/>
                </a:cubicBezTo>
                <a:cubicBezTo>
                  <a:pt x="528320" y="2174240"/>
                  <a:pt x="530974" y="2165129"/>
                  <a:pt x="532014" y="2155767"/>
                </a:cubicBezTo>
                <a:cubicBezTo>
                  <a:pt x="534674" y="2131829"/>
                  <a:pt x="532331" y="2107235"/>
                  <a:pt x="537556" y="2083723"/>
                </a:cubicBezTo>
                <a:cubicBezTo>
                  <a:pt x="543546" y="2056769"/>
                  <a:pt x="543098" y="2110620"/>
                  <a:pt x="543098" y="2111432"/>
                </a:cubicBezTo>
                <a:lnTo>
                  <a:pt x="543098" y="2111432"/>
                </a:lnTo>
                <a:lnTo>
                  <a:pt x="609600" y="1923011"/>
                </a:lnTo>
                <a:lnTo>
                  <a:pt x="714894" y="1612669"/>
                </a:lnTo>
                <a:cubicBezTo>
                  <a:pt x="722283" y="1592349"/>
                  <a:pt x="728545" y="1571583"/>
                  <a:pt x="737062" y="1551709"/>
                </a:cubicBezTo>
                <a:cubicBezTo>
                  <a:pt x="739686" y="1545587"/>
                  <a:pt x="747050" y="1541653"/>
                  <a:pt x="748145" y="1535083"/>
                </a:cubicBezTo>
                <a:cubicBezTo>
                  <a:pt x="752710" y="1507690"/>
                  <a:pt x="749567" y="1479419"/>
                  <a:pt x="753687" y="1451956"/>
                </a:cubicBezTo>
                <a:cubicBezTo>
                  <a:pt x="766143" y="1368918"/>
                  <a:pt x="764771" y="1453470"/>
                  <a:pt x="764771" y="1413163"/>
                </a:cubicBezTo>
                <a:lnTo>
                  <a:pt x="764771" y="1413163"/>
                </a:lnTo>
                <a:lnTo>
                  <a:pt x="842356" y="1152698"/>
                </a:lnTo>
                <a:lnTo>
                  <a:pt x="908858" y="881149"/>
                </a:lnTo>
                <a:lnTo>
                  <a:pt x="1019694" y="526472"/>
                </a:lnTo>
                <a:lnTo>
                  <a:pt x="1158240" y="171796"/>
                </a:lnTo>
                <a:cubicBezTo>
                  <a:pt x="1167476" y="153323"/>
                  <a:pt x="1175702" y="134310"/>
                  <a:pt x="1185949" y="116378"/>
                </a:cubicBezTo>
                <a:cubicBezTo>
                  <a:pt x="1190531" y="108359"/>
                  <a:pt x="1200334" y="103171"/>
                  <a:pt x="1202574" y="94211"/>
                </a:cubicBezTo>
                <a:cubicBezTo>
                  <a:pt x="1204421" y="86822"/>
                  <a:pt x="1197033" y="79660"/>
                  <a:pt x="1197033" y="72043"/>
                </a:cubicBezTo>
                <a:cubicBezTo>
                  <a:pt x="1197033" y="66201"/>
                  <a:pt x="1200727" y="83127"/>
                  <a:pt x="1202574" y="88669"/>
                </a:cubicBezTo>
                <a:cubicBezTo>
                  <a:pt x="1197032" y="94211"/>
                  <a:pt x="1190504" y="98917"/>
                  <a:pt x="1185949" y="105294"/>
                </a:cubicBezTo>
                <a:cubicBezTo>
                  <a:pt x="1181147" y="112016"/>
                  <a:pt x="1177933" y="119791"/>
                  <a:pt x="1174865" y="127461"/>
                </a:cubicBezTo>
                <a:cubicBezTo>
                  <a:pt x="1170526" y="138309"/>
                  <a:pt x="1170263" y="150991"/>
                  <a:pt x="1163782" y="160712"/>
                </a:cubicBezTo>
                <a:lnTo>
                  <a:pt x="1152698" y="177338"/>
                </a:lnTo>
                <a:cubicBezTo>
                  <a:pt x="1149003" y="171796"/>
                  <a:pt x="1140169" y="167214"/>
                  <a:pt x="1141614" y="160712"/>
                </a:cubicBezTo>
                <a:cubicBezTo>
                  <a:pt x="1144504" y="147708"/>
                  <a:pt x="1163782" y="127461"/>
                  <a:pt x="1163782" y="127461"/>
                </a:cubicBezTo>
                <a:cubicBezTo>
                  <a:pt x="1165629" y="121919"/>
                  <a:pt x="1167718" y="116453"/>
                  <a:pt x="1169323" y="110836"/>
                </a:cubicBezTo>
                <a:cubicBezTo>
                  <a:pt x="1171415" y="103513"/>
                  <a:pt x="1172191" y="95800"/>
                  <a:pt x="1174865" y="88669"/>
                </a:cubicBezTo>
                <a:cubicBezTo>
                  <a:pt x="1180893" y="72595"/>
                  <a:pt x="1187844" y="63659"/>
                  <a:pt x="1197033" y="49876"/>
                </a:cubicBezTo>
                <a:cubicBezTo>
                  <a:pt x="1198880" y="44334"/>
                  <a:pt x="1196907" y="34668"/>
                  <a:pt x="1202574" y="33251"/>
                </a:cubicBezTo>
                <a:cubicBezTo>
                  <a:pt x="1209036" y="31636"/>
                  <a:pt x="1212738" y="45949"/>
                  <a:pt x="1219200" y="44334"/>
                </a:cubicBezTo>
                <a:cubicBezTo>
                  <a:pt x="1224867" y="42917"/>
                  <a:pt x="1223325" y="33376"/>
                  <a:pt x="1224742" y="27709"/>
                </a:cubicBezTo>
                <a:cubicBezTo>
                  <a:pt x="1225190" y="25917"/>
                  <a:pt x="1224742" y="24014"/>
                  <a:pt x="1224742" y="22167"/>
                </a:cubicBezTo>
                <a:lnTo>
                  <a:pt x="1224742" y="22167"/>
                </a:lnTo>
                <a:lnTo>
                  <a:pt x="1252451" y="0"/>
                </a:lnTo>
                <a:lnTo>
                  <a:pt x="1252451" y="0"/>
                </a:lnTo>
                <a:lnTo>
                  <a:pt x="1330036" y="44334"/>
                </a:lnTo>
                <a:lnTo>
                  <a:pt x="1357745" y="110836"/>
                </a:lnTo>
                <a:lnTo>
                  <a:pt x="1535083" y="604058"/>
                </a:lnTo>
                <a:lnTo>
                  <a:pt x="1745673" y="1230283"/>
                </a:lnTo>
                <a:lnTo>
                  <a:pt x="2155767" y="2394065"/>
                </a:lnTo>
                <a:lnTo>
                  <a:pt x="2427316" y="3136669"/>
                </a:lnTo>
                <a:lnTo>
                  <a:pt x="2660073" y="3796145"/>
                </a:lnTo>
                <a:lnTo>
                  <a:pt x="1025236" y="3779520"/>
                </a:lnTo>
                <a:lnTo>
                  <a:pt x="969818" y="3751811"/>
                </a:lnTo>
                <a:cubicBezTo>
                  <a:pt x="921789" y="3749964"/>
                  <a:pt x="873682" y="3749576"/>
                  <a:pt x="825731" y="3746269"/>
                </a:cubicBezTo>
                <a:cubicBezTo>
                  <a:pt x="819903" y="3745867"/>
                  <a:pt x="814833" y="3741873"/>
                  <a:pt x="809105" y="3740727"/>
                </a:cubicBezTo>
                <a:cubicBezTo>
                  <a:pt x="796297" y="3738165"/>
                  <a:pt x="783244" y="3737032"/>
                  <a:pt x="770313" y="3735185"/>
                </a:cubicBezTo>
                <a:cubicBezTo>
                  <a:pt x="741855" y="3725699"/>
                  <a:pt x="741130" y="3722939"/>
                  <a:pt x="698269" y="3735185"/>
                </a:cubicBezTo>
                <a:cubicBezTo>
                  <a:pt x="692652" y="3736790"/>
                  <a:pt x="709277" y="3739122"/>
                  <a:pt x="714894" y="3740727"/>
                </a:cubicBezTo>
                <a:cubicBezTo>
                  <a:pt x="722218" y="3742820"/>
                  <a:pt x="729738" y="3744176"/>
                  <a:pt x="737062" y="3746269"/>
                </a:cubicBezTo>
                <a:cubicBezTo>
                  <a:pt x="742679" y="3747874"/>
                  <a:pt x="747853" y="3751512"/>
                  <a:pt x="753687" y="3751811"/>
                </a:cubicBezTo>
                <a:cubicBezTo>
                  <a:pt x="820127" y="3755218"/>
                  <a:pt x="886691" y="3755505"/>
                  <a:pt x="953193" y="3757352"/>
                </a:cubicBezTo>
                <a:cubicBezTo>
                  <a:pt x="965731" y="3794971"/>
                  <a:pt x="955624" y="3759785"/>
                  <a:pt x="936567" y="3740727"/>
                </a:cubicBezTo>
                <a:cubicBezTo>
                  <a:pt x="932437" y="3736596"/>
                  <a:pt x="925759" y="3735714"/>
                  <a:pt x="919942" y="3735185"/>
                </a:cubicBezTo>
                <a:cubicBezTo>
                  <a:pt x="884939" y="3732003"/>
                  <a:pt x="849745" y="3731490"/>
                  <a:pt x="814647" y="3729643"/>
                </a:cubicBezTo>
                <a:cubicBezTo>
                  <a:pt x="767591" y="3717879"/>
                  <a:pt x="757591" y="3713076"/>
                  <a:pt x="687185" y="3729643"/>
                </a:cubicBezTo>
                <a:cubicBezTo>
                  <a:pt x="680701" y="3731169"/>
                  <a:pt x="704731" y="3744653"/>
                  <a:pt x="698269" y="3746269"/>
                </a:cubicBezTo>
                <a:cubicBezTo>
                  <a:pt x="677892" y="3751363"/>
                  <a:pt x="665305" y="3735472"/>
                  <a:pt x="653934" y="3724101"/>
                </a:cubicBezTo>
                <a:lnTo>
                  <a:pt x="653934" y="3724101"/>
                </a:lnTo>
                <a:lnTo>
                  <a:pt x="637309" y="3740727"/>
                </a:lnTo>
                <a:lnTo>
                  <a:pt x="554182" y="3724101"/>
                </a:lnTo>
                <a:lnTo>
                  <a:pt x="437803" y="3701934"/>
                </a:lnTo>
                <a:cubicBezTo>
                  <a:pt x="424872" y="3687156"/>
                  <a:pt x="415156" y="3668777"/>
                  <a:pt x="399011" y="3657600"/>
                </a:cubicBezTo>
                <a:cubicBezTo>
                  <a:pt x="389772" y="3651204"/>
                  <a:pt x="376661" y="3654783"/>
                  <a:pt x="365760" y="3652058"/>
                </a:cubicBezTo>
                <a:cubicBezTo>
                  <a:pt x="360584" y="3650764"/>
                  <a:pt x="289721" y="3625620"/>
                  <a:pt x="360218" y="3652058"/>
                </a:cubicBezTo>
                <a:cubicBezTo>
                  <a:pt x="365688" y="3654109"/>
                  <a:pt x="371301" y="3655753"/>
                  <a:pt x="376843" y="3657600"/>
                </a:cubicBezTo>
                <a:cubicBezTo>
                  <a:pt x="378690" y="3664989"/>
                  <a:pt x="377627" y="3673820"/>
                  <a:pt x="382385" y="3679767"/>
                </a:cubicBezTo>
                <a:cubicBezTo>
                  <a:pt x="386034" y="3684329"/>
                  <a:pt x="394449" y="3688958"/>
                  <a:pt x="399011" y="3685309"/>
                </a:cubicBezTo>
                <a:cubicBezTo>
                  <a:pt x="406779" y="3679095"/>
                  <a:pt x="406400" y="3666836"/>
                  <a:pt x="410094" y="3657600"/>
                </a:cubicBezTo>
                <a:lnTo>
                  <a:pt x="349134" y="3652058"/>
                </a:lnTo>
                <a:lnTo>
                  <a:pt x="349134" y="3652058"/>
                </a:lnTo>
                <a:cubicBezTo>
                  <a:pt x="336203" y="3640974"/>
                  <a:pt x="321657" y="3631536"/>
                  <a:pt x="310342" y="3618807"/>
                </a:cubicBezTo>
                <a:cubicBezTo>
                  <a:pt x="306461" y="3614441"/>
                  <a:pt x="304800" y="3602181"/>
                  <a:pt x="304800" y="3602181"/>
                </a:cubicBezTo>
                <a:lnTo>
                  <a:pt x="304800" y="3602181"/>
                </a:lnTo>
                <a:lnTo>
                  <a:pt x="232756" y="3530138"/>
                </a:lnTo>
                <a:cubicBezTo>
                  <a:pt x="230909" y="3509818"/>
                  <a:pt x="233214" y="3488680"/>
                  <a:pt x="227214" y="3469178"/>
                </a:cubicBezTo>
                <a:cubicBezTo>
                  <a:pt x="225255" y="3462812"/>
                  <a:pt x="214750" y="3463295"/>
                  <a:pt x="210589" y="3458094"/>
                </a:cubicBezTo>
                <a:cubicBezTo>
                  <a:pt x="189094" y="3431225"/>
                  <a:pt x="224694" y="3448018"/>
                  <a:pt x="188422" y="3435927"/>
                </a:cubicBezTo>
                <a:cubicBezTo>
                  <a:pt x="184727" y="3430385"/>
                  <a:pt x="172629" y="3424011"/>
                  <a:pt x="177338" y="3419301"/>
                </a:cubicBezTo>
                <a:cubicBezTo>
                  <a:pt x="182047" y="3414591"/>
                  <a:pt x="189628" y="3425328"/>
                  <a:pt x="193963" y="3430385"/>
                </a:cubicBezTo>
                <a:cubicBezTo>
                  <a:pt x="200973" y="3438563"/>
                  <a:pt x="205772" y="3448460"/>
                  <a:pt x="210589" y="3458094"/>
                </a:cubicBezTo>
                <a:cubicBezTo>
                  <a:pt x="213202" y="3463319"/>
                  <a:pt x="220262" y="3478851"/>
                  <a:pt x="216131" y="3474720"/>
                </a:cubicBezTo>
                <a:lnTo>
                  <a:pt x="199505" y="3458094"/>
                </a:lnTo>
                <a:cubicBezTo>
                  <a:pt x="192628" y="3437462"/>
                  <a:pt x="182880" y="3413978"/>
                  <a:pt x="182880" y="3391592"/>
                </a:cubicBezTo>
                <a:cubicBezTo>
                  <a:pt x="182880" y="3357176"/>
                  <a:pt x="200383" y="3392909"/>
                  <a:pt x="177338" y="3358341"/>
                </a:cubicBezTo>
                <a:lnTo>
                  <a:pt x="177338" y="3358341"/>
                </a:lnTo>
                <a:cubicBezTo>
                  <a:pt x="149881" y="3275971"/>
                  <a:pt x="152591" y="3268617"/>
                  <a:pt x="160713" y="3341716"/>
                </a:cubicBezTo>
                <a:cubicBezTo>
                  <a:pt x="167422" y="3321586"/>
                  <a:pt x="166254" y="3330932"/>
                  <a:pt x="166254" y="3314007"/>
                </a:cubicBezTo>
                <a:lnTo>
                  <a:pt x="166254" y="3314007"/>
                </a:lnTo>
                <a:cubicBezTo>
                  <a:pt x="153867" y="3202508"/>
                  <a:pt x="168168" y="3299493"/>
                  <a:pt x="155171" y="3247505"/>
                </a:cubicBezTo>
                <a:cubicBezTo>
                  <a:pt x="152886" y="3238367"/>
                  <a:pt x="154302" y="3227974"/>
                  <a:pt x="149629" y="3219796"/>
                </a:cubicBezTo>
                <a:cubicBezTo>
                  <a:pt x="139179" y="3201509"/>
                  <a:pt x="110836" y="3169920"/>
                  <a:pt x="110836" y="3169920"/>
                </a:cubicBezTo>
                <a:cubicBezTo>
                  <a:pt x="108989" y="3164378"/>
                  <a:pt x="103689" y="3147677"/>
                  <a:pt x="105294" y="3153294"/>
                </a:cubicBezTo>
                <a:cubicBezTo>
                  <a:pt x="110593" y="3171838"/>
                  <a:pt x="117242" y="3190002"/>
                  <a:pt x="121920" y="3208712"/>
                </a:cubicBezTo>
                <a:cubicBezTo>
                  <a:pt x="124645" y="3219613"/>
                  <a:pt x="125025" y="3230994"/>
                  <a:pt x="127462" y="3241963"/>
                </a:cubicBezTo>
                <a:cubicBezTo>
                  <a:pt x="128729" y="3247666"/>
                  <a:pt x="131398" y="3252972"/>
                  <a:pt x="133003" y="3258589"/>
                </a:cubicBezTo>
                <a:cubicBezTo>
                  <a:pt x="135095" y="3265912"/>
                  <a:pt x="136698" y="3273367"/>
                  <a:pt x="138545" y="3280756"/>
                </a:cubicBezTo>
                <a:cubicBezTo>
                  <a:pt x="142240" y="3275214"/>
                  <a:pt x="149186" y="3270777"/>
                  <a:pt x="149629" y="3264131"/>
                </a:cubicBezTo>
                <a:cubicBezTo>
                  <a:pt x="150358" y="3253204"/>
                  <a:pt x="149347" y="3202608"/>
                  <a:pt x="138545" y="3181003"/>
                </a:cubicBezTo>
                <a:cubicBezTo>
                  <a:pt x="135567" y="3175046"/>
                  <a:pt x="132171" y="3169087"/>
                  <a:pt x="127462" y="3164378"/>
                </a:cubicBezTo>
                <a:cubicBezTo>
                  <a:pt x="122752" y="3159668"/>
                  <a:pt x="116378" y="3156989"/>
                  <a:pt x="110836" y="3153294"/>
                </a:cubicBezTo>
                <a:cubicBezTo>
                  <a:pt x="98728" y="3135132"/>
                  <a:pt x="93093" y="3136669"/>
                  <a:pt x="105294" y="3136669"/>
                </a:cubicBezTo>
                <a:lnTo>
                  <a:pt x="105294" y="3136669"/>
                </a:lnTo>
                <a:lnTo>
                  <a:pt x="38793" y="2898371"/>
                </a:lnTo>
                <a:lnTo>
                  <a:pt x="11083" y="2787534"/>
                </a:lnTo>
                <a:cubicBezTo>
                  <a:pt x="9236" y="2746894"/>
                  <a:pt x="4412" y="2706280"/>
                  <a:pt x="5542" y="2665614"/>
                </a:cubicBezTo>
                <a:cubicBezTo>
                  <a:pt x="6267" y="2639500"/>
                  <a:pt x="14887" y="2614095"/>
                  <a:pt x="16625" y="2588029"/>
                </a:cubicBezTo>
                <a:cubicBezTo>
                  <a:pt x="18591" y="2558538"/>
                  <a:pt x="16625" y="2528916"/>
                  <a:pt x="0" y="2499360"/>
                </a:cubicBezTo>
                <a:close/>
              </a:path>
            </a:pathLst>
          </a:custGeom>
          <a:solidFill>
            <a:srgbClr val="00B050"/>
          </a:solidFill>
          <a:ln w="317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Tree>
    <p:extLst>
      <p:ext uri="{BB962C8B-B14F-4D97-AF65-F5344CB8AC3E}">
        <p14:creationId xmlns:p14="http://schemas.microsoft.com/office/powerpoint/2010/main" val="9237043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0A4798C-B321-34C0-2F7A-C8AA3FD583FA}"/>
              </a:ext>
            </a:extLst>
          </p:cNvPr>
          <p:cNvSpPr>
            <a:spLocks noGrp="1"/>
          </p:cNvSpPr>
          <p:nvPr>
            <p:ph type="title"/>
          </p:nvPr>
        </p:nvSpPr>
        <p:spPr/>
        <p:txBody>
          <a:bodyPr/>
          <a:lstStyle/>
          <a:p>
            <a:r>
              <a:rPr lang="nl-BE" u="none" cap="none" dirty="0"/>
              <a:t>Metaproteomics </a:t>
            </a:r>
            <a:r>
              <a:rPr lang="nl-BE" u="none" cap="none" dirty="0" err="1"/>
              <a:t>aims</a:t>
            </a:r>
            <a:r>
              <a:rPr lang="nl-BE" u="none" cap="none" dirty="0"/>
              <a:t> </a:t>
            </a:r>
            <a:r>
              <a:rPr lang="nl-BE" u="none" cap="none" dirty="0" err="1"/>
              <a:t>to</a:t>
            </a:r>
            <a:r>
              <a:rPr lang="nl-BE" u="none" cap="none" dirty="0"/>
              <a:t> </a:t>
            </a:r>
            <a:r>
              <a:rPr lang="nl-BE" u="none" cap="none" dirty="0" err="1"/>
              <a:t>understand</a:t>
            </a:r>
            <a:r>
              <a:rPr lang="nl-BE" u="none" cap="none" dirty="0"/>
              <a:t> </a:t>
            </a:r>
            <a:r>
              <a:rPr lang="nl-BE" u="none" cap="none" dirty="0" err="1"/>
              <a:t>the</a:t>
            </a:r>
            <a:r>
              <a:rPr lang="nl-BE" u="none" cap="none" dirty="0"/>
              <a:t> </a:t>
            </a:r>
            <a:r>
              <a:rPr lang="nl-BE" u="none" cap="none" dirty="0" err="1"/>
              <a:t>functional</a:t>
            </a:r>
            <a:r>
              <a:rPr lang="nl-BE" u="none" cap="none" dirty="0"/>
              <a:t> </a:t>
            </a:r>
            <a:r>
              <a:rPr lang="nl-BE" u="none" cap="none" dirty="0" err="1"/>
              <a:t>activities</a:t>
            </a:r>
            <a:r>
              <a:rPr lang="nl-BE" u="none" cap="none" dirty="0"/>
              <a:t> of </a:t>
            </a:r>
            <a:r>
              <a:rPr lang="nl-BE" u="none" cap="none" dirty="0" err="1"/>
              <a:t>microbial</a:t>
            </a:r>
            <a:r>
              <a:rPr lang="nl-BE" u="none" cap="none" dirty="0"/>
              <a:t> </a:t>
            </a:r>
            <a:r>
              <a:rPr lang="nl-BE" u="none" cap="none" dirty="0" err="1"/>
              <a:t>communities</a:t>
            </a:r>
            <a:endParaRPr lang="en-GB" u="none" cap="none" dirty="0"/>
          </a:p>
        </p:txBody>
      </p:sp>
      <p:sp>
        <p:nvSpPr>
          <p:cNvPr id="4" name="Tijdelijke aanduiding voor dianummer 3">
            <a:extLst>
              <a:ext uri="{FF2B5EF4-FFF2-40B4-BE49-F238E27FC236}">
                <a16:creationId xmlns:a16="http://schemas.microsoft.com/office/drawing/2014/main" id="{A8FE847C-8CB9-23F2-29AE-F3707BE21E7A}"/>
              </a:ext>
            </a:extLst>
          </p:cNvPr>
          <p:cNvSpPr>
            <a:spLocks noGrp="1"/>
          </p:cNvSpPr>
          <p:nvPr>
            <p:ph type="sldNum" sz="quarter" idx="12"/>
          </p:nvPr>
        </p:nvSpPr>
        <p:spPr/>
        <p:txBody>
          <a:bodyPr/>
          <a:lstStyle/>
          <a:p>
            <a:fld id="{7AE184E0-0BD4-4705-A12B-9B71DDE63301}" type="slidenum">
              <a:rPr lang="en-GB" noProof="0" smtClean="0"/>
              <a:t>2</a:t>
            </a:fld>
            <a:endParaRPr lang="en-GB" noProof="0" dirty="0"/>
          </a:p>
        </p:txBody>
      </p:sp>
      <p:sp>
        <p:nvSpPr>
          <p:cNvPr id="9" name="Tekstvak 8">
            <a:extLst>
              <a:ext uri="{FF2B5EF4-FFF2-40B4-BE49-F238E27FC236}">
                <a16:creationId xmlns:a16="http://schemas.microsoft.com/office/drawing/2014/main" id="{8A255EE0-9107-C28B-068E-4BA58384D0C7}"/>
              </a:ext>
            </a:extLst>
          </p:cNvPr>
          <p:cNvSpPr txBox="1"/>
          <p:nvPr/>
        </p:nvSpPr>
        <p:spPr>
          <a:xfrm>
            <a:off x="1685177" y="2211274"/>
            <a:ext cx="3384000" cy="540000"/>
          </a:xfrm>
          <a:prstGeom prst="rect">
            <a:avLst/>
          </a:prstGeom>
          <a:noFill/>
        </p:spPr>
        <p:txBody>
          <a:bodyPr wrap="square" rtlCol="0">
            <a:spAutoFit/>
          </a:bodyPr>
          <a:lstStyle/>
          <a:p>
            <a:pPr algn="l">
              <a:lnSpc>
                <a:spcPct val="120000"/>
              </a:lnSpc>
            </a:pPr>
            <a:r>
              <a:rPr lang="nl-BE" sz="2500" b="1"/>
              <a:t>Microbial community</a:t>
            </a:r>
            <a:endParaRPr lang="en-GB" sz="2500" b="1"/>
          </a:p>
        </p:txBody>
      </p:sp>
      <p:pic>
        <p:nvPicPr>
          <p:cNvPr id="23" name="Graphic 22" descr="Pijl-rechts met effen opvulling">
            <a:extLst>
              <a:ext uri="{FF2B5EF4-FFF2-40B4-BE49-F238E27FC236}">
                <a16:creationId xmlns:a16="http://schemas.microsoft.com/office/drawing/2014/main" id="{37B5060E-D4C7-33F4-FD66-341DF12F644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778300" y="5242267"/>
            <a:ext cx="914400" cy="914400"/>
          </a:xfrm>
          <a:prstGeom prst="rect">
            <a:avLst/>
          </a:prstGeom>
        </p:spPr>
      </p:pic>
      <p:sp>
        <p:nvSpPr>
          <p:cNvPr id="24" name="Tekstvak 23">
            <a:extLst>
              <a:ext uri="{FF2B5EF4-FFF2-40B4-BE49-F238E27FC236}">
                <a16:creationId xmlns:a16="http://schemas.microsoft.com/office/drawing/2014/main" id="{CBE9F6B5-6961-09D0-3171-27ACECEC2856}"/>
              </a:ext>
            </a:extLst>
          </p:cNvPr>
          <p:cNvSpPr txBox="1"/>
          <p:nvPr/>
        </p:nvSpPr>
        <p:spPr>
          <a:xfrm>
            <a:off x="6822300" y="5443659"/>
            <a:ext cx="3924762" cy="511615"/>
          </a:xfrm>
          <a:prstGeom prst="rect">
            <a:avLst/>
          </a:prstGeom>
          <a:noFill/>
        </p:spPr>
        <p:txBody>
          <a:bodyPr wrap="square" rtlCol="0">
            <a:spAutoFit/>
          </a:bodyPr>
          <a:lstStyle/>
          <a:p>
            <a:pPr algn="l">
              <a:lnSpc>
                <a:spcPct val="120000"/>
              </a:lnSpc>
            </a:pPr>
            <a:r>
              <a:rPr lang="nl-BE" sz="2500" b="1"/>
              <a:t>Full protein complement</a:t>
            </a:r>
            <a:endParaRPr lang="en-GB" sz="2500" b="1"/>
          </a:p>
        </p:txBody>
      </p:sp>
      <p:pic>
        <p:nvPicPr>
          <p:cNvPr id="25" name="Graphic 24" descr="Pijl-rechts met effen opvulling">
            <a:extLst>
              <a:ext uri="{FF2B5EF4-FFF2-40B4-BE49-F238E27FC236}">
                <a16:creationId xmlns:a16="http://schemas.microsoft.com/office/drawing/2014/main" id="{80DA1FC1-2507-4EB6-C152-A70D842E799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782300" y="5242267"/>
            <a:ext cx="914400" cy="914400"/>
          </a:xfrm>
          <a:prstGeom prst="rect">
            <a:avLst/>
          </a:prstGeom>
        </p:spPr>
      </p:pic>
      <p:sp>
        <p:nvSpPr>
          <p:cNvPr id="26" name="Tekstvak 25">
            <a:extLst>
              <a:ext uri="{FF2B5EF4-FFF2-40B4-BE49-F238E27FC236}">
                <a16:creationId xmlns:a16="http://schemas.microsoft.com/office/drawing/2014/main" id="{03554A6D-F597-1B25-4667-953FCBF39F02}"/>
              </a:ext>
            </a:extLst>
          </p:cNvPr>
          <p:cNvSpPr txBox="1"/>
          <p:nvPr/>
        </p:nvSpPr>
        <p:spPr>
          <a:xfrm>
            <a:off x="12775471" y="2211274"/>
            <a:ext cx="2088000" cy="540000"/>
          </a:xfrm>
          <a:prstGeom prst="rect">
            <a:avLst/>
          </a:prstGeom>
          <a:noFill/>
        </p:spPr>
        <p:txBody>
          <a:bodyPr wrap="square" rtlCol="0">
            <a:spAutoFit/>
          </a:bodyPr>
          <a:lstStyle/>
          <a:p>
            <a:pPr algn="l">
              <a:lnSpc>
                <a:spcPct val="120000"/>
              </a:lnSpc>
            </a:pPr>
            <a:r>
              <a:rPr lang="nl-BE" sz="2500" b="1" dirty="0"/>
              <a:t>Applications</a:t>
            </a:r>
            <a:endParaRPr lang="nl-BE" sz="2500" dirty="0"/>
          </a:p>
        </p:txBody>
      </p:sp>
      <p:sp>
        <p:nvSpPr>
          <p:cNvPr id="37" name="Rechthoek 36">
            <a:extLst>
              <a:ext uri="{FF2B5EF4-FFF2-40B4-BE49-F238E27FC236}">
                <a16:creationId xmlns:a16="http://schemas.microsoft.com/office/drawing/2014/main" id="{28FF020B-5198-7ED4-DA2C-D5BCE2833F20}"/>
              </a:ext>
            </a:extLst>
          </p:cNvPr>
          <p:cNvSpPr/>
          <p:nvPr/>
        </p:nvSpPr>
        <p:spPr>
          <a:xfrm>
            <a:off x="685800" y="8107680"/>
            <a:ext cx="1508760" cy="1360312"/>
          </a:xfrm>
          <a:prstGeom prst="rect">
            <a:avLst/>
          </a:prstGeom>
          <a:solidFill>
            <a:schemeClr val="bg1"/>
          </a:solid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pic>
        <p:nvPicPr>
          <p:cNvPr id="5" name="Afbeelding 4">
            <a:extLst>
              <a:ext uri="{FF2B5EF4-FFF2-40B4-BE49-F238E27FC236}">
                <a16:creationId xmlns:a16="http://schemas.microsoft.com/office/drawing/2014/main" id="{B08B03CE-068E-CEAC-6AE1-E43EB0E1C090}"/>
              </a:ext>
            </a:extLst>
          </p:cNvPr>
          <p:cNvPicPr>
            <a:picLocks noChangeAspect="1"/>
          </p:cNvPicPr>
          <p:nvPr/>
        </p:nvPicPr>
        <p:blipFill>
          <a:blip r:embed="rId5"/>
          <a:stretch>
            <a:fillRect/>
          </a:stretch>
        </p:blipFill>
        <p:spPr>
          <a:xfrm>
            <a:off x="2259184" y="2744948"/>
            <a:ext cx="2235987" cy="2808000"/>
          </a:xfrm>
          <a:prstGeom prst="rect">
            <a:avLst/>
          </a:prstGeom>
        </p:spPr>
      </p:pic>
      <p:pic>
        <p:nvPicPr>
          <p:cNvPr id="6" name="Afbeelding 5">
            <a:extLst>
              <a:ext uri="{FF2B5EF4-FFF2-40B4-BE49-F238E27FC236}">
                <a16:creationId xmlns:a16="http://schemas.microsoft.com/office/drawing/2014/main" id="{D19CD7C2-9EF8-0F1E-72CC-F959C431A743}"/>
              </a:ext>
            </a:extLst>
          </p:cNvPr>
          <p:cNvPicPr>
            <a:picLocks noChangeAspect="1"/>
          </p:cNvPicPr>
          <p:nvPr/>
        </p:nvPicPr>
        <p:blipFill rotWithShape="1">
          <a:blip r:embed="rId6"/>
          <a:srcRect l="33333"/>
          <a:stretch/>
        </p:blipFill>
        <p:spPr>
          <a:xfrm>
            <a:off x="3464276" y="6262689"/>
            <a:ext cx="2448000" cy="2270518"/>
          </a:xfrm>
          <a:prstGeom prst="rect">
            <a:avLst/>
          </a:prstGeom>
        </p:spPr>
      </p:pic>
      <p:pic>
        <p:nvPicPr>
          <p:cNvPr id="8" name="Afbeelding 7">
            <a:extLst>
              <a:ext uri="{FF2B5EF4-FFF2-40B4-BE49-F238E27FC236}">
                <a16:creationId xmlns:a16="http://schemas.microsoft.com/office/drawing/2014/main" id="{BF35CA7E-ECD0-6AC9-BCDD-AEB1007573F8}"/>
              </a:ext>
            </a:extLst>
          </p:cNvPr>
          <p:cNvPicPr>
            <a:picLocks noChangeAspect="1"/>
          </p:cNvPicPr>
          <p:nvPr/>
        </p:nvPicPr>
        <p:blipFill rotWithShape="1">
          <a:blip r:embed="rId7"/>
          <a:srcRect l="21444" r="22126"/>
          <a:stretch/>
        </p:blipFill>
        <p:spPr>
          <a:xfrm>
            <a:off x="11701321" y="5955274"/>
            <a:ext cx="2186387" cy="2520000"/>
          </a:xfrm>
          <a:prstGeom prst="rect">
            <a:avLst/>
          </a:prstGeom>
        </p:spPr>
      </p:pic>
      <p:pic>
        <p:nvPicPr>
          <p:cNvPr id="11" name="Afbeelding 10">
            <a:extLst>
              <a:ext uri="{FF2B5EF4-FFF2-40B4-BE49-F238E27FC236}">
                <a16:creationId xmlns:a16="http://schemas.microsoft.com/office/drawing/2014/main" id="{253D0C72-0CD5-E8F7-CCF8-699D2618B3D0}"/>
              </a:ext>
            </a:extLst>
          </p:cNvPr>
          <p:cNvPicPr>
            <a:picLocks noChangeAspect="1"/>
          </p:cNvPicPr>
          <p:nvPr/>
        </p:nvPicPr>
        <p:blipFill>
          <a:blip r:embed="rId8"/>
          <a:stretch>
            <a:fillRect/>
          </a:stretch>
        </p:blipFill>
        <p:spPr>
          <a:xfrm>
            <a:off x="11918222" y="2972580"/>
            <a:ext cx="3847881" cy="2088000"/>
          </a:xfrm>
          <a:prstGeom prst="rect">
            <a:avLst/>
          </a:prstGeom>
        </p:spPr>
      </p:pic>
      <p:sp>
        <p:nvSpPr>
          <p:cNvPr id="12" name="Tekstvak 11">
            <a:extLst>
              <a:ext uri="{FF2B5EF4-FFF2-40B4-BE49-F238E27FC236}">
                <a16:creationId xmlns:a16="http://schemas.microsoft.com/office/drawing/2014/main" id="{2598C11F-F46E-32FA-2489-70EF83013B4E}"/>
              </a:ext>
            </a:extLst>
          </p:cNvPr>
          <p:cNvSpPr txBox="1"/>
          <p:nvPr/>
        </p:nvSpPr>
        <p:spPr>
          <a:xfrm>
            <a:off x="2153177" y="5546622"/>
            <a:ext cx="2448000" cy="540000"/>
          </a:xfrm>
          <a:prstGeom prst="rect">
            <a:avLst/>
          </a:prstGeom>
          <a:noFill/>
        </p:spPr>
        <p:txBody>
          <a:bodyPr wrap="square" rtlCol="0">
            <a:spAutoFit/>
          </a:bodyPr>
          <a:lstStyle/>
          <a:p>
            <a:pPr algn="l">
              <a:lnSpc>
                <a:spcPct val="120000"/>
              </a:lnSpc>
            </a:pPr>
            <a:r>
              <a:rPr lang="nl-BE" sz="2500"/>
              <a:t>Gut microbiome</a:t>
            </a:r>
            <a:endParaRPr lang="en-GB" sz="2500"/>
          </a:p>
        </p:txBody>
      </p:sp>
      <p:sp>
        <p:nvSpPr>
          <p:cNvPr id="13" name="Tekstvak 12">
            <a:extLst>
              <a:ext uri="{FF2B5EF4-FFF2-40B4-BE49-F238E27FC236}">
                <a16:creationId xmlns:a16="http://schemas.microsoft.com/office/drawing/2014/main" id="{31A43C72-5D80-2909-9579-D395D73C2E58}"/>
              </a:ext>
            </a:extLst>
          </p:cNvPr>
          <p:cNvSpPr txBox="1"/>
          <p:nvPr/>
        </p:nvSpPr>
        <p:spPr>
          <a:xfrm>
            <a:off x="1613915" y="8533207"/>
            <a:ext cx="3744000" cy="540000"/>
          </a:xfrm>
          <a:prstGeom prst="rect">
            <a:avLst/>
          </a:prstGeom>
          <a:noFill/>
        </p:spPr>
        <p:txBody>
          <a:bodyPr wrap="square" rtlCol="0">
            <a:spAutoFit/>
          </a:bodyPr>
          <a:lstStyle/>
          <a:p>
            <a:pPr algn="l">
              <a:lnSpc>
                <a:spcPct val="120000"/>
              </a:lnSpc>
            </a:pPr>
            <a:r>
              <a:rPr lang="nl-BE" sz="2500"/>
              <a:t>Ocean &amp; soil microbiome</a:t>
            </a:r>
            <a:endParaRPr lang="en-GB" sz="2500"/>
          </a:p>
        </p:txBody>
      </p:sp>
      <p:sp>
        <p:nvSpPr>
          <p:cNvPr id="14" name="Tekstvak 13">
            <a:extLst>
              <a:ext uri="{FF2B5EF4-FFF2-40B4-BE49-F238E27FC236}">
                <a16:creationId xmlns:a16="http://schemas.microsoft.com/office/drawing/2014/main" id="{45DC51F6-B701-781B-D6BA-A8905B1D4A18}"/>
              </a:ext>
            </a:extLst>
          </p:cNvPr>
          <p:cNvSpPr txBox="1"/>
          <p:nvPr/>
        </p:nvSpPr>
        <p:spPr>
          <a:xfrm>
            <a:off x="11462293" y="8547399"/>
            <a:ext cx="5323378" cy="511615"/>
          </a:xfrm>
          <a:prstGeom prst="rect">
            <a:avLst/>
          </a:prstGeom>
          <a:noFill/>
        </p:spPr>
        <p:txBody>
          <a:bodyPr wrap="square" rtlCol="0">
            <a:spAutoFit/>
          </a:bodyPr>
          <a:lstStyle/>
          <a:p>
            <a:pPr algn="l">
              <a:lnSpc>
                <a:spcPct val="120000"/>
              </a:lnSpc>
            </a:pPr>
            <a:r>
              <a:rPr lang="nl-BE" sz="2500" dirty="0" err="1"/>
              <a:t>Environmental</a:t>
            </a:r>
            <a:r>
              <a:rPr lang="nl-BE" sz="2500" dirty="0"/>
              <a:t> </a:t>
            </a:r>
            <a:r>
              <a:rPr lang="nl-BE" sz="2500" dirty="0" err="1"/>
              <a:t>science</a:t>
            </a:r>
            <a:r>
              <a:rPr lang="nl-BE" sz="2500" dirty="0"/>
              <a:t> &amp; </a:t>
            </a:r>
            <a:r>
              <a:rPr lang="nl-BE" sz="2500" dirty="0" err="1"/>
              <a:t>agriculture</a:t>
            </a:r>
            <a:endParaRPr lang="en-GB" sz="2500" dirty="0"/>
          </a:p>
        </p:txBody>
      </p:sp>
      <p:sp>
        <p:nvSpPr>
          <p:cNvPr id="16" name="Tekstvak 15">
            <a:extLst>
              <a:ext uri="{FF2B5EF4-FFF2-40B4-BE49-F238E27FC236}">
                <a16:creationId xmlns:a16="http://schemas.microsoft.com/office/drawing/2014/main" id="{11AB338D-2654-2542-9399-E1D9F54639C9}"/>
              </a:ext>
            </a:extLst>
          </p:cNvPr>
          <p:cNvSpPr txBox="1"/>
          <p:nvPr/>
        </p:nvSpPr>
        <p:spPr>
          <a:xfrm>
            <a:off x="12775471" y="5128264"/>
            <a:ext cx="2160000" cy="511615"/>
          </a:xfrm>
          <a:prstGeom prst="rect">
            <a:avLst/>
          </a:prstGeom>
          <a:noFill/>
        </p:spPr>
        <p:txBody>
          <a:bodyPr wrap="square" rtlCol="0">
            <a:spAutoFit/>
          </a:bodyPr>
          <a:lstStyle/>
          <a:p>
            <a:pPr algn="l">
              <a:lnSpc>
                <a:spcPct val="120000"/>
              </a:lnSpc>
            </a:pPr>
            <a:r>
              <a:rPr lang="nl-BE" sz="2500"/>
              <a:t>Human health</a:t>
            </a:r>
            <a:endParaRPr lang="en-GB" sz="2500"/>
          </a:p>
        </p:txBody>
      </p:sp>
      <p:pic>
        <p:nvPicPr>
          <p:cNvPr id="19" name="Afbeelding 18">
            <a:extLst>
              <a:ext uri="{FF2B5EF4-FFF2-40B4-BE49-F238E27FC236}">
                <a16:creationId xmlns:a16="http://schemas.microsoft.com/office/drawing/2014/main" id="{84D3F637-4209-9315-9298-14C93115970E}"/>
              </a:ext>
            </a:extLst>
          </p:cNvPr>
          <p:cNvPicPr>
            <a:picLocks noChangeAspect="1"/>
          </p:cNvPicPr>
          <p:nvPr/>
        </p:nvPicPr>
        <p:blipFill rotWithShape="1">
          <a:blip r:embed="rId9"/>
          <a:srcRect l="28185"/>
          <a:stretch/>
        </p:blipFill>
        <p:spPr>
          <a:xfrm>
            <a:off x="1035184" y="6262148"/>
            <a:ext cx="2448000" cy="2271600"/>
          </a:xfrm>
          <a:prstGeom prst="rect">
            <a:avLst/>
          </a:prstGeom>
        </p:spPr>
      </p:pic>
      <p:pic>
        <p:nvPicPr>
          <p:cNvPr id="20" name="Afbeelding 19">
            <a:extLst>
              <a:ext uri="{FF2B5EF4-FFF2-40B4-BE49-F238E27FC236}">
                <a16:creationId xmlns:a16="http://schemas.microsoft.com/office/drawing/2014/main" id="{962A0FE0-9965-8E47-43FD-E15DB996DBAB}"/>
              </a:ext>
            </a:extLst>
          </p:cNvPr>
          <p:cNvPicPr>
            <a:picLocks noChangeAspect="1"/>
          </p:cNvPicPr>
          <p:nvPr/>
        </p:nvPicPr>
        <p:blipFill rotWithShape="1">
          <a:blip r:embed="rId10"/>
          <a:srcRect l="7020"/>
          <a:stretch/>
        </p:blipFill>
        <p:spPr>
          <a:xfrm>
            <a:off x="6336667" y="3118267"/>
            <a:ext cx="2426563" cy="2160000"/>
          </a:xfrm>
          <a:prstGeom prst="rect">
            <a:avLst/>
          </a:prstGeom>
        </p:spPr>
      </p:pic>
      <p:pic>
        <p:nvPicPr>
          <p:cNvPr id="21" name="Afbeelding 20">
            <a:extLst>
              <a:ext uri="{FF2B5EF4-FFF2-40B4-BE49-F238E27FC236}">
                <a16:creationId xmlns:a16="http://schemas.microsoft.com/office/drawing/2014/main" id="{9316A926-7917-B109-5B27-4EA6A328C37A}"/>
              </a:ext>
            </a:extLst>
          </p:cNvPr>
          <p:cNvPicPr>
            <a:picLocks noChangeAspect="1"/>
          </p:cNvPicPr>
          <p:nvPr/>
        </p:nvPicPr>
        <p:blipFill rotWithShape="1">
          <a:blip r:embed="rId11"/>
          <a:srcRect l="14493" r="13754"/>
          <a:stretch/>
        </p:blipFill>
        <p:spPr>
          <a:xfrm>
            <a:off x="8711770" y="3118267"/>
            <a:ext cx="2755290" cy="2160000"/>
          </a:xfrm>
          <a:prstGeom prst="rect">
            <a:avLst/>
          </a:prstGeom>
        </p:spPr>
      </p:pic>
      <p:pic>
        <p:nvPicPr>
          <p:cNvPr id="22" name="Afbeelding 21">
            <a:extLst>
              <a:ext uri="{FF2B5EF4-FFF2-40B4-BE49-F238E27FC236}">
                <a16:creationId xmlns:a16="http://schemas.microsoft.com/office/drawing/2014/main" id="{1E70C39A-DD99-E692-5C9C-F7A9E8A223CC}"/>
              </a:ext>
            </a:extLst>
          </p:cNvPr>
          <p:cNvPicPr>
            <a:picLocks noChangeAspect="1"/>
          </p:cNvPicPr>
          <p:nvPr/>
        </p:nvPicPr>
        <p:blipFill rotWithShape="1">
          <a:blip r:embed="rId12"/>
          <a:srcRect l="13275" r="10270"/>
          <a:stretch/>
        </p:blipFill>
        <p:spPr>
          <a:xfrm>
            <a:off x="7464106" y="5955274"/>
            <a:ext cx="2678954" cy="2628000"/>
          </a:xfrm>
          <a:prstGeom prst="rect">
            <a:avLst/>
          </a:prstGeom>
        </p:spPr>
      </p:pic>
      <p:pic>
        <p:nvPicPr>
          <p:cNvPr id="3" name="Picture 2">
            <a:extLst>
              <a:ext uri="{FF2B5EF4-FFF2-40B4-BE49-F238E27FC236}">
                <a16:creationId xmlns:a16="http://schemas.microsoft.com/office/drawing/2014/main" id="{5952F36E-0596-749B-3336-7BDFC4B72C47}"/>
              </a:ext>
            </a:extLst>
          </p:cNvPr>
          <p:cNvPicPr>
            <a:picLocks noChangeAspect="1"/>
          </p:cNvPicPr>
          <p:nvPr/>
        </p:nvPicPr>
        <p:blipFill rotWithShape="1">
          <a:blip r:embed="rId13"/>
          <a:srcRect l="15686" r="7610"/>
          <a:stretch/>
        </p:blipFill>
        <p:spPr>
          <a:xfrm>
            <a:off x="13874399" y="5955274"/>
            <a:ext cx="2577277" cy="2520000"/>
          </a:xfrm>
          <a:prstGeom prst="rect">
            <a:avLst/>
          </a:prstGeom>
        </p:spPr>
      </p:pic>
    </p:spTree>
    <p:extLst>
      <p:ext uri="{BB962C8B-B14F-4D97-AF65-F5344CB8AC3E}">
        <p14:creationId xmlns:p14="http://schemas.microsoft.com/office/powerpoint/2010/main" val="15005269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jdelijke aanduiding voor dianummer 2">
            <a:extLst>
              <a:ext uri="{FF2B5EF4-FFF2-40B4-BE49-F238E27FC236}">
                <a16:creationId xmlns:a16="http://schemas.microsoft.com/office/drawing/2014/main" id="{BB613402-9AF2-D0BA-66EB-90158E413929}"/>
              </a:ext>
            </a:extLst>
          </p:cNvPr>
          <p:cNvSpPr>
            <a:spLocks noGrp="1"/>
          </p:cNvSpPr>
          <p:nvPr>
            <p:ph type="sldNum" sz="quarter" idx="12"/>
          </p:nvPr>
        </p:nvSpPr>
        <p:spPr/>
        <p:txBody>
          <a:bodyPr/>
          <a:lstStyle/>
          <a:p>
            <a:fld id="{7AE184E0-0BD4-4705-A12B-9B71DDE63301}" type="slidenum">
              <a:rPr lang="en-GB" noProof="0" smtClean="0"/>
              <a:t>20</a:t>
            </a:fld>
            <a:endParaRPr lang="en-GB" noProof="0" dirty="0"/>
          </a:p>
        </p:txBody>
      </p:sp>
      <p:sp>
        <p:nvSpPr>
          <p:cNvPr id="7" name="Rechthoek 6">
            <a:extLst>
              <a:ext uri="{FF2B5EF4-FFF2-40B4-BE49-F238E27FC236}">
                <a16:creationId xmlns:a16="http://schemas.microsoft.com/office/drawing/2014/main" id="{1095E4E0-FE51-D1C8-3067-D90892E1905A}"/>
              </a:ext>
            </a:extLst>
          </p:cNvPr>
          <p:cNvSpPr/>
          <p:nvPr/>
        </p:nvSpPr>
        <p:spPr>
          <a:xfrm>
            <a:off x="714894" y="7956000"/>
            <a:ext cx="1508760" cy="1360312"/>
          </a:xfrm>
          <a:prstGeom prst="rect">
            <a:avLst/>
          </a:prstGeom>
          <a:solidFill>
            <a:schemeClr val="bg1"/>
          </a:solid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pic>
        <p:nvPicPr>
          <p:cNvPr id="12" name="Picture 11" descr="A graph of a number of numbers&#10;&#10;Description automatically generated with medium confidence">
            <a:extLst>
              <a:ext uri="{FF2B5EF4-FFF2-40B4-BE49-F238E27FC236}">
                <a16:creationId xmlns:a16="http://schemas.microsoft.com/office/drawing/2014/main" id="{7406E4A7-3FE8-5966-8973-019F7E07BE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42367" y="1520859"/>
            <a:ext cx="5146724" cy="3975822"/>
          </a:xfrm>
          <a:prstGeom prst="rect">
            <a:avLst/>
          </a:prstGeom>
        </p:spPr>
      </p:pic>
      <p:pic>
        <p:nvPicPr>
          <p:cNvPr id="14" name="Picture 13" descr="A graph with a line&#10;&#10;Description automatically generated">
            <a:extLst>
              <a:ext uri="{FF2B5EF4-FFF2-40B4-BE49-F238E27FC236}">
                <a16:creationId xmlns:a16="http://schemas.microsoft.com/office/drawing/2014/main" id="{A08203BD-3DCC-3D98-DAE2-AB1E76588373}"/>
              </a:ext>
            </a:extLst>
          </p:cNvPr>
          <p:cNvPicPr>
            <a:picLocks noChangeAspect="1"/>
          </p:cNvPicPr>
          <p:nvPr/>
        </p:nvPicPr>
        <p:blipFill rotWithShape="1">
          <a:blip r:embed="rId4">
            <a:extLst>
              <a:ext uri="{28A0092B-C50C-407E-A947-70E740481C1C}">
                <a14:useLocalDpi xmlns:a14="http://schemas.microsoft.com/office/drawing/2010/main" val="0"/>
              </a:ext>
            </a:extLst>
          </a:blip>
          <a:srcRect t="8824" r="6617" b="2235"/>
          <a:stretch/>
        </p:blipFill>
        <p:spPr>
          <a:xfrm>
            <a:off x="2442367" y="5496681"/>
            <a:ext cx="5426712" cy="4134855"/>
          </a:xfrm>
          <a:prstGeom prst="rect">
            <a:avLst/>
          </a:prstGeom>
        </p:spPr>
      </p:pic>
      <p:pic>
        <p:nvPicPr>
          <p:cNvPr id="8" name="Picture 7" descr="A graph of a number of numbers&#10;&#10;Description automatically generated with medium confidence">
            <a:extLst>
              <a:ext uri="{FF2B5EF4-FFF2-40B4-BE49-F238E27FC236}">
                <a16:creationId xmlns:a16="http://schemas.microsoft.com/office/drawing/2014/main" id="{46B5F52A-9AFD-F9E5-A6F2-B50680A2F5C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69337" y="1520859"/>
            <a:ext cx="5146724" cy="3975822"/>
          </a:xfrm>
          <a:prstGeom prst="rect">
            <a:avLst/>
          </a:prstGeom>
        </p:spPr>
      </p:pic>
      <p:pic>
        <p:nvPicPr>
          <p:cNvPr id="10" name="Picture 9" descr="A graph of a line&#10;&#10;Description automatically generated">
            <a:extLst>
              <a:ext uri="{FF2B5EF4-FFF2-40B4-BE49-F238E27FC236}">
                <a16:creationId xmlns:a16="http://schemas.microsoft.com/office/drawing/2014/main" id="{AFA6D1DC-9B0C-725D-0091-7290540E4FBB}"/>
              </a:ext>
            </a:extLst>
          </p:cNvPr>
          <p:cNvPicPr>
            <a:picLocks noChangeAspect="1"/>
          </p:cNvPicPr>
          <p:nvPr/>
        </p:nvPicPr>
        <p:blipFill rotWithShape="1">
          <a:blip r:embed="rId6">
            <a:extLst>
              <a:ext uri="{28A0092B-C50C-407E-A947-70E740481C1C}">
                <a14:useLocalDpi xmlns:a14="http://schemas.microsoft.com/office/drawing/2010/main" val="0"/>
              </a:ext>
            </a:extLst>
          </a:blip>
          <a:srcRect t="8589" r="6617" b="2941"/>
          <a:stretch/>
        </p:blipFill>
        <p:spPr>
          <a:xfrm>
            <a:off x="8669337" y="5496681"/>
            <a:ext cx="5455579" cy="4134855"/>
          </a:xfrm>
          <a:prstGeom prst="rect">
            <a:avLst/>
          </a:prstGeom>
        </p:spPr>
      </p:pic>
      <p:sp>
        <p:nvSpPr>
          <p:cNvPr id="2" name="Titel 1">
            <a:extLst>
              <a:ext uri="{FF2B5EF4-FFF2-40B4-BE49-F238E27FC236}">
                <a16:creationId xmlns:a16="http://schemas.microsoft.com/office/drawing/2014/main" id="{C9EE1F33-31CF-2E4E-06D6-A7BB454F11B0}"/>
              </a:ext>
            </a:extLst>
          </p:cNvPr>
          <p:cNvSpPr>
            <a:spLocks noGrp="1"/>
          </p:cNvSpPr>
          <p:nvPr>
            <p:ph type="title"/>
          </p:nvPr>
        </p:nvSpPr>
        <p:spPr>
          <a:xfrm>
            <a:off x="830118" y="252000"/>
            <a:ext cx="15705282" cy="863693"/>
          </a:xfrm>
        </p:spPr>
        <p:txBody>
          <a:bodyPr/>
          <a:lstStyle/>
          <a:p>
            <a:r>
              <a:rPr lang="nl-BE" u="none" cap="none" dirty="0"/>
              <a:t>Database </a:t>
            </a:r>
            <a:r>
              <a:rPr lang="nl-BE" u="none" cap="none" dirty="0" err="1"/>
              <a:t>construction</a:t>
            </a:r>
            <a:r>
              <a:rPr lang="nl-BE" u="none" cap="none" dirty="0"/>
              <a:t>: </a:t>
            </a:r>
            <a:r>
              <a:rPr lang="nl-BE" u="none" cap="none" dirty="0" err="1"/>
              <a:t>metagenome</a:t>
            </a:r>
            <a:r>
              <a:rPr lang="nl-BE" u="none" cap="none" dirty="0"/>
              <a:t> databases</a:t>
            </a:r>
            <a:endParaRPr lang="en-GB" u="none" cap="none" dirty="0"/>
          </a:p>
        </p:txBody>
      </p:sp>
      <p:sp>
        <p:nvSpPr>
          <p:cNvPr id="4" name="Rectangle 3">
            <a:extLst>
              <a:ext uri="{FF2B5EF4-FFF2-40B4-BE49-F238E27FC236}">
                <a16:creationId xmlns:a16="http://schemas.microsoft.com/office/drawing/2014/main" id="{DA1D2C46-A3F3-DF07-FF34-8224DE5AA49F}"/>
              </a:ext>
            </a:extLst>
          </p:cNvPr>
          <p:cNvSpPr/>
          <p:nvPr/>
        </p:nvSpPr>
        <p:spPr>
          <a:xfrm>
            <a:off x="3718559" y="1520859"/>
            <a:ext cx="3321891" cy="254601"/>
          </a:xfrm>
          <a:prstGeom prst="rect">
            <a:avLst/>
          </a:prstGeom>
          <a:solidFill>
            <a:schemeClr val="bg1"/>
          </a:solid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200" dirty="0">
                <a:solidFill>
                  <a:sysClr val="windowText" lastClr="000000"/>
                </a:solidFill>
              </a:rPr>
              <a:t>Matched metagenome</a:t>
            </a:r>
            <a:endParaRPr lang="nl-NL" sz="2200" dirty="0">
              <a:solidFill>
                <a:sysClr val="windowText" lastClr="000000"/>
              </a:solidFill>
            </a:endParaRPr>
          </a:p>
        </p:txBody>
      </p:sp>
      <p:sp>
        <p:nvSpPr>
          <p:cNvPr id="5" name="Rectangle 4">
            <a:extLst>
              <a:ext uri="{FF2B5EF4-FFF2-40B4-BE49-F238E27FC236}">
                <a16:creationId xmlns:a16="http://schemas.microsoft.com/office/drawing/2014/main" id="{3D6E26F5-D74A-1EFC-56BC-3542737FE8C1}"/>
              </a:ext>
            </a:extLst>
          </p:cNvPr>
          <p:cNvSpPr/>
          <p:nvPr/>
        </p:nvSpPr>
        <p:spPr>
          <a:xfrm>
            <a:off x="9749585" y="1520858"/>
            <a:ext cx="3507380" cy="254601"/>
          </a:xfrm>
          <a:prstGeom prst="rect">
            <a:avLst/>
          </a:prstGeom>
          <a:solidFill>
            <a:schemeClr val="bg1"/>
          </a:solid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200" dirty="0">
                <a:solidFill>
                  <a:sysClr val="windowText" lastClr="000000"/>
                </a:solidFill>
              </a:rPr>
              <a:t>Unmatched metagenome</a:t>
            </a:r>
            <a:endParaRPr lang="nl-NL" sz="2200" dirty="0">
              <a:solidFill>
                <a:sysClr val="windowText" lastClr="000000"/>
              </a:solidFill>
            </a:endParaRPr>
          </a:p>
        </p:txBody>
      </p:sp>
      <p:sp>
        <p:nvSpPr>
          <p:cNvPr id="6" name="Rectangle 5">
            <a:extLst>
              <a:ext uri="{FF2B5EF4-FFF2-40B4-BE49-F238E27FC236}">
                <a16:creationId xmlns:a16="http://schemas.microsoft.com/office/drawing/2014/main" id="{0A8306D6-4B32-6C94-DF5D-44C1DBFC14CC}"/>
              </a:ext>
            </a:extLst>
          </p:cNvPr>
          <p:cNvSpPr/>
          <p:nvPr/>
        </p:nvSpPr>
        <p:spPr>
          <a:xfrm>
            <a:off x="3881842" y="5496681"/>
            <a:ext cx="3321891" cy="160778"/>
          </a:xfrm>
          <a:prstGeom prst="rect">
            <a:avLst/>
          </a:prstGeom>
          <a:solidFill>
            <a:schemeClr val="bg1"/>
          </a:solid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800" dirty="0">
              <a:solidFill>
                <a:sysClr val="windowText" lastClr="000000"/>
              </a:solidFill>
            </a:endParaRPr>
          </a:p>
        </p:txBody>
      </p:sp>
      <p:sp>
        <p:nvSpPr>
          <p:cNvPr id="9" name="Rectangle 8">
            <a:extLst>
              <a:ext uri="{FF2B5EF4-FFF2-40B4-BE49-F238E27FC236}">
                <a16:creationId xmlns:a16="http://schemas.microsoft.com/office/drawing/2014/main" id="{07BCE2EB-858F-F1C2-950B-EFFC41BB6F55}"/>
              </a:ext>
            </a:extLst>
          </p:cNvPr>
          <p:cNvSpPr/>
          <p:nvPr/>
        </p:nvSpPr>
        <p:spPr>
          <a:xfrm>
            <a:off x="9567750" y="5496681"/>
            <a:ext cx="3321891" cy="160778"/>
          </a:xfrm>
          <a:prstGeom prst="rect">
            <a:avLst/>
          </a:prstGeom>
          <a:solidFill>
            <a:schemeClr val="bg1"/>
          </a:solid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800" dirty="0">
              <a:solidFill>
                <a:sysClr val="windowText" lastClr="000000"/>
              </a:solidFill>
            </a:endParaRPr>
          </a:p>
        </p:txBody>
      </p:sp>
    </p:spTree>
    <p:extLst>
      <p:ext uri="{BB962C8B-B14F-4D97-AF65-F5344CB8AC3E}">
        <p14:creationId xmlns:p14="http://schemas.microsoft.com/office/powerpoint/2010/main" val="41873075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Rechthoek 6">
            <a:extLst>
              <a:ext uri="{FF2B5EF4-FFF2-40B4-BE49-F238E27FC236}">
                <a16:creationId xmlns:a16="http://schemas.microsoft.com/office/drawing/2014/main" id="{1095E4E0-FE51-D1C8-3067-D90892E1905A}"/>
              </a:ext>
            </a:extLst>
          </p:cNvPr>
          <p:cNvSpPr/>
          <p:nvPr/>
        </p:nvSpPr>
        <p:spPr>
          <a:xfrm>
            <a:off x="714894" y="7956000"/>
            <a:ext cx="1508760" cy="1360312"/>
          </a:xfrm>
          <a:prstGeom prst="rect">
            <a:avLst/>
          </a:prstGeom>
          <a:solidFill>
            <a:schemeClr val="bg1"/>
          </a:solid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pic>
        <p:nvPicPr>
          <p:cNvPr id="8" name="Picture 7" descr="A graph of a number of numbers&#10;&#10;Description automatically generated with medium confidence">
            <a:extLst>
              <a:ext uri="{FF2B5EF4-FFF2-40B4-BE49-F238E27FC236}">
                <a16:creationId xmlns:a16="http://schemas.microsoft.com/office/drawing/2014/main" id="{8D2CC91D-AD78-1994-FA9F-6F6D1E67DD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0135" y="1115693"/>
            <a:ext cx="5126242" cy="3960000"/>
          </a:xfrm>
          <a:prstGeom prst="rect">
            <a:avLst/>
          </a:prstGeom>
        </p:spPr>
      </p:pic>
      <p:pic>
        <p:nvPicPr>
          <p:cNvPr id="10" name="Picture 9" descr="A graph of a number of people&#10;&#10;Description automatically generated with medium confidence">
            <a:extLst>
              <a:ext uri="{FF2B5EF4-FFF2-40B4-BE49-F238E27FC236}">
                <a16:creationId xmlns:a16="http://schemas.microsoft.com/office/drawing/2014/main" id="{1B9D877B-76F4-321E-C7E0-8D86C1D1CB9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34300" y="1115693"/>
            <a:ext cx="5126242" cy="3960000"/>
          </a:xfrm>
          <a:prstGeom prst="rect">
            <a:avLst/>
          </a:prstGeom>
        </p:spPr>
      </p:pic>
      <p:pic>
        <p:nvPicPr>
          <p:cNvPr id="12" name="Picture 11" descr="A graph with a line&#10;&#10;Description automatically generated">
            <a:extLst>
              <a:ext uri="{FF2B5EF4-FFF2-40B4-BE49-F238E27FC236}">
                <a16:creationId xmlns:a16="http://schemas.microsoft.com/office/drawing/2014/main" id="{794E200C-36F9-B239-3951-D253540EF458}"/>
              </a:ext>
            </a:extLst>
          </p:cNvPr>
          <p:cNvPicPr>
            <a:picLocks noChangeAspect="1"/>
          </p:cNvPicPr>
          <p:nvPr/>
        </p:nvPicPr>
        <p:blipFill rotWithShape="1">
          <a:blip r:embed="rId5">
            <a:extLst>
              <a:ext uri="{28A0092B-C50C-407E-A947-70E740481C1C}">
                <a14:useLocalDpi xmlns:a14="http://schemas.microsoft.com/office/drawing/2010/main" val="0"/>
              </a:ext>
            </a:extLst>
          </a:blip>
          <a:srcRect t="9059" r="6428" b="2706"/>
          <a:stretch/>
        </p:blipFill>
        <p:spPr>
          <a:xfrm>
            <a:off x="484935" y="5075693"/>
            <a:ext cx="5249365" cy="3960000"/>
          </a:xfrm>
          <a:prstGeom prst="rect">
            <a:avLst/>
          </a:prstGeom>
        </p:spPr>
      </p:pic>
      <p:pic>
        <p:nvPicPr>
          <p:cNvPr id="14" name="Picture 13" descr="A graph with a line&#10;&#10;Description automatically generated">
            <a:extLst>
              <a:ext uri="{FF2B5EF4-FFF2-40B4-BE49-F238E27FC236}">
                <a16:creationId xmlns:a16="http://schemas.microsoft.com/office/drawing/2014/main" id="{C9155366-7F1E-EA1A-B1A7-B77A75FD0B46}"/>
              </a:ext>
            </a:extLst>
          </p:cNvPr>
          <p:cNvPicPr>
            <a:picLocks noChangeAspect="1"/>
          </p:cNvPicPr>
          <p:nvPr/>
        </p:nvPicPr>
        <p:blipFill rotWithShape="1">
          <a:blip r:embed="rId6">
            <a:extLst>
              <a:ext uri="{28A0092B-C50C-407E-A947-70E740481C1C}">
                <a14:useLocalDpi xmlns:a14="http://schemas.microsoft.com/office/drawing/2010/main" val="0"/>
              </a:ext>
            </a:extLst>
          </a:blip>
          <a:srcRect t="8824" r="6428" b="2941"/>
          <a:stretch/>
        </p:blipFill>
        <p:spPr>
          <a:xfrm>
            <a:off x="5779100" y="5075693"/>
            <a:ext cx="5249365" cy="3960000"/>
          </a:xfrm>
          <a:prstGeom prst="rect">
            <a:avLst/>
          </a:prstGeom>
        </p:spPr>
      </p:pic>
      <p:pic>
        <p:nvPicPr>
          <p:cNvPr id="16" name="Picture 15" descr="A graph of a number of people&#10;&#10;Description automatically generated with medium confidence">
            <a:extLst>
              <a:ext uri="{FF2B5EF4-FFF2-40B4-BE49-F238E27FC236}">
                <a16:creationId xmlns:a16="http://schemas.microsoft.com/office/drawing/2014/main" id="{78D6D844-8A15-E9B6-292E-5830A8D004A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028465" y="1115693"/>
            <a:ext cx="5126242" cy="3960000"/>
          </a:xfrm>
          <a:prstGeom prst="rect">
            <a:avLst/>
          </a:prstGeom>
        </p:spPr>
      </p:pic>
      <p:pic>
        <p:nvPicPr>
          <p:cNvPr id="18" name="Picture 17" descr="A graph with a red line&#10;&#10;Description automatically generated">
            <a:extLst>
              <a:ext uri="{FF2B5EF4-FFF2-40B4-BE49-F238E27FC236}">
                <a16:creationId xmlns:a16="http://schemas.microsoft.com/office/drawing/2014/main" id="{6A989B8C-0CDB-858E-2974-75F306528C41}"/>
              </a:ext>
            </a:extLst>
          </p:cNvPr>
          <p:cNvPicPr>
            <a:picLocks noChangeAspect="1"/>
          </p:cNvPicPr>
          <p:nvPr/>
        </p:nvPicPr>
        <p:blipFill rotWithShape="1">
          <a:blip r:embed="rId8">
            <a:extLst>
              <a:ext uri="{28A0092B-C50C-407E-A947-70E740481C1C}">
                <a14:useLocalDpi xmlns:a14="http://schemas.microsoft.com/office/drawing/2010/main" val="0"/>
              </a:ext>
            </a:extLst>
          </a:blip>
          <a:srcRect t="9059" r="7370" b="2941"/>
          <a:stretch/>
        </p:blipFill>
        <p:spPr>
          <a:xfrm>
            <a:off x="11028465" y="5075693"/>
            <a:ext cx="5210460" cy="3960000"/>
          </a:xfrm>
          <a:prstGeom prst="rect">
            <a:avLst/>
          </a:prstGeom>
        </p:spPr>
      </p:pic>
      <p:sp>
        <p:nvSpPr>
          <p:cNvPr id="6" name="Titel 1">
            <a:extLst>
              <a:ext uri="{FF2B5EF4-FFF2-40B4-BE49-F238E27FC236}">
                <a16:creationId xmlns:a16="http://schemas.microsoft.com/office/drawing/2014/main" id="{1DEDEA85-49A5-8AAA-5F13-C6A0B8B789C7}"/>
              </a:ext>
            </a:extLst>
          </p:cNvPr>
          <p:cNvSpPr>
            <a:spLocks noGrp="1"/>
          </p:cNvSpPr>
          <p:nvPr>
            <p:ph type="title"/>
          </p:nvPr>
        </p:nvSpPr>
        <p:spPr>
          <a:xfrm>
            <a:off x="830118" y="252000"/>
            <a:ext cx="15705282" cy="863693"/>
          </a:xfrm>
        </p:spPr>
        <p:txBody>
          <a:bodyPr/>
          <a:lstStyle/>
          <a:p>
            <a:r>
              <a:rPr lang="nl-BE" u="none" cap="none" dirty="0"/>
              <a:t>Database </a:t>
            </a:r>
            <a:r>
              <a:rPr lang="nl-BE" u="none" cap="none" dirty="0" err="1"/>
              <a:t>construction</a:t>
            </a:r>
            <a:r>
              <a:rPr lang="nl-BE" u="none" cap="none" dirty="0"/>
              <a:t>: </a:t>
            </a:r>
            <a:r>
              <a:rPr lang="nl-BE" u="none" cap="none" dirty="0" err="1"/>
              <a:t>reference</a:t>
            </a:r>
            <a:r>
              <a:rPr lang="nl-BE" u="none" cap="none" dirty="0"/>
              <a:t> databases</a:t>
            </a:r>
            <a:endParaRPr lang="en-GB" u="none" cap="none" dirty="0"/>
          </a:p>
        </p:txBody>
      </p:sp>
      <p:sp>
        <p:nvSpPr>
          <p:cNvPr id="3" name="Tijdelijke aanduiding voor dianummer 2">
            <a:extLst>
              <a:ext uri="{FF2B5EF4-FFF2-40B4-BE49-F238E27FC236}">
                <a16:creationId xmlns:a16="http://schemas.microsoft.com/office/drawing/2014/main" id="{BB613402-9AF2-D0BA-66EB-90158E413929}"/>
              </a:ext>
            </a:extLst>
          </p:cNvPr>
          <p:cNvSpPr>
            <a:spLocks noGrp="1"/>
          </p:cNvSpPr>
          <p:nvPr>
            <p:ph type="sldNum" sz="quarter" idx="12"/>
          </p:nvPr>
        </p:nvSpPr>
        <p:spPr/>
        <p:txBody>
          <a:bodyPr/>
          <a:lstStyle/>
          <a:p>
            <a:fld id="{7AE184E0-0BD4-4705-A12B-9B71DDE63301}" type="slidenum">
              <a:rPr lang="en-GB" noProof="0" smtClean="0"/>
              <a:t>21</a:t>
            </a:fld>
            <a:endParaRPr lang="en-GB" noProof="0" dirty="0"/>
          </a:p>
        </p:txBody>
      </p:sp>
      <p:sp>
        <p:nvSpPr>
          <p:cNvPr id="9" name="Rectangle 8">
            <a:extLst>
              <a:ext uri="{FF2B5EF4-FFF2-40B4-BE49-F238E27FC236}">
                <a16:creationId xmlns:a16="http://schemas.microsoft.com/office/drawing/2014/main" id="{4C930F16-C9DA-4963-B0EF-C9C0D506386B}"/>
              </a:ext>
            </a:extLst>
          </p:cNvPr>
          <p:cNvSpPr/>
          <p:nvPr/>
        </p:nvSpPr>
        <p:spPr>
          <a:xfrm>
            <a:off x="1676399" y="1102921"/>
            <a:ext cx="3321891" cy="254601"/>
          </a:xfrm>
          <a:prstGeom prst="rect">
            <a:avLst/>
          </a:prstGeom>
          <a:solidFill>
            <a:schemeClr val="bg1"/>
          </a:solid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200" dirty="0">
                <a:solidFill>
                  <a:sysClr val="windowText" lastClr="000000"/>
                </a:solidFill>
              </a:rPr>
              <a:t>Restricted reference 16S</a:t>
            </a:r>
            <a:endParaRPr lang="nl-NL" sz="2200" dirty="0">
              <a:solidFill>
                <a:sysClr val="windowText" lastClr="000000"/>
              </a:solidFill>
            </a:endParaRPr>
          </a:p>
        </p:txBody>
      </p:sp>
      <p:sp>
        <p:nvSpPr>
          <p:cNvPr id="11" name="Rectangle 10">
            <a:extLst>
              <a:ext uri="{FF2B5EF4-FFF2-40B4-BE49-F238E27FC236}">
                <a16:creationId xmlns:a16="http://schemas.microsoft.com/office/drawing/2014/main" id="{F70766AF-C934-21B3-C3C7-321C57433BE2}"/>
              </a:ext>
            </a:extLst>
          </p:cNvPr>
          <p:cNvSpPr/>
          <p:nvPr/>
        </p:nvSpPr>
        <p:spPr>
          <a:xfrm>
            <a:off x="7008391" y="1102922"/>
            <a:ext cx="3321891" cy="254601"/>
          </a:xfrm>
          <a:prstGeom prst="rect">
            <a:avLst/>
          </a:prstGeom>
          <a:solidFill>
            <a:schemeClr val="bg1"/>
          </a:solid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200" dirty="0">
                <a:solidFill>
                  <a:sysClr val="windowText" lastClr="000000"/>
                </a:solidFill>
              </a:rPr>
              <a:t>Restricted reference PI</a:t>
            </a:r>
            <a:endParaRPr lang="nl-NL" sz="2200" dirty="0">
              <a:solidFill>
                <a:sysClr val="windowText" lastClr="000000"/>
              </a:solidFill>
            </a:endParaRPr>
          </a:p>
        </p:txBody>
      </p:sp>
      <p:sp>
        <p:nvSpPr>
          <p:cNvPr id="13" name="Rectangle 12">
            <a:extLst>
              <a:ext uri="{FF2B5EF4-FFF2-40B4-BE49-F238E27FC236}">
                <a16:creationId xmlns:a16="http://schemas.microsoft.com/office/drawing/2014/main" id="{D899022A-7E09-F7A0-9904-F0A084D3A3A1}"/>
              </a:ext>
            </a:extLst>
          </p:cNvPr>
          <p:cNvSpPr/>
          <p:nvPr/>
        </p:nvSpPr>
        <p:spPr>
          <a:xfrm>
            <a:off x="12340385" y="1097240"/>
            <a:ext cx="3321891" cy="254601"/>
          </a:xfrm>
          <a:prstGeom prst="rect">
            <a:avLst/>
          </a:prstGeom>
          <a:solidFill>
            <a:schemeClr val="bg1"/>
          </a:solid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200" dirty="0">
                <a:solidFill>
                  <a:sysClr val="windowText" lastClr="000000"/>
                </a:solidFill>
              </a:rPr>
              <a:t>Unrestricted reference</a:t>
            </a:r>
            <a:endParaRPr lang="nl-NL" sz="2200" dirty="0">
              <a:solidFill>
                <a:sysClr val="windowText" lastClr="000000"/>
              </a:solidFill>
            </a:endParaRPr>
          </a:p>
        </p:txBody>
      </p:sp>
      <p:sp>
        <p:nvSpPr>
          <p:cNvPr id="15" name="Rectangle 14">
            <a:extLst>
              <a:ext uri="{FF2B5EF4-FFF2-40B4-BE49-F238E27FC236}">
                <a16:creationId xmlns:a16="http://schemas.microsoft.com/office/drawing/2014/main" id="{235C2C95-8044-7A7B-5654-9F40676C0BBE}"/>
              </a:ext>
            </a:extLst>
          </p:cNvPr>
          <p:cNvSpPr/>
          <p:nvPr/>
        </p:nvSpPr>
        <p:spPr>
          <a:xfrm>
            <a:off x="1793962" y="5055224"/>
            <a:ext cx="3321891" cy="160778"/>
          </a:xfrm>
          <a:prstGeom prst="rect">
            <a:avLst/>
          </a:prstGeom>
          <a:solidFill>
            <a:schemeClr val="bg1"/>
          </a:solid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800" dirty="0">
              <a:solidFill>
                <a:sysClr val="windowText" lastClr="000000"/>
              </a:solidFill>
            </a:endParaRPr>
          </a:p>
        </p:txBody>
      </p:sp>
      <p:sp>
        <p:nvSpPr>
          <p:cNvPr id="17" name="Rectangle 16">
            <a:extLst>
              <a:ext uri="{FF2B5EF4-FFF2-40B4-BE49-F238E27FC236}">
                <a16:creationId xmlns:a16="http://schemas.microsoft.com/office/drawing/2014/main" id="{EC652BB1-2A6F-4116-8A67-7BA295B6303E}"/>
              </a:ext>
            </a:extLst>
          </p:cNvPr>
          <p:cNvSpPr/>
          <p:nvPr/>
        </p:nvSpPr>
        <p:spPr>
          <a:xfrm>
            <a:off x="6875404" y="5055224"/>
            <a:ext cx="3321891" cy="160778"/>
          </a:xfrm>
          <a:prstGeom prst="rect">
            <a:avLst/>
          </a:prstGeom>
          <a:solidFill>
            <a:schemeClr val="bg1"/>
          </a:solid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800" dirty="0">
              <a:solidFill>
                <a:sysClr val="windowText" lastClr="000000"/>
              </a:solidFill>
            </a:endParaRPr>
          </a:p>
        </p:txBody>
      </p:sp>
      <p:sp>
        <p:nvSpPr>
          <p:cNvPr id="19" name="Rectangle 18">
            <a:extLst>
              <a:ext uri="{FF2B5EF4-FFF2-40B4-BE49-F238E27FC236}">
                <a16:creationId xmlns:a16="http://schemas.microsoft.com/office/drawing/2014/main" id="{8B5FA7C4-1A64-E45F-EC72-0C5B8CDC481D}"/>
              </a:ext>
            </a:extLst>
          </p:cNvPr>
          <p:cNvSpPr/>
          <p:nvPr/>
        </p:nvSpPr>
        <p:spPr>
          <a:xfrm>
            <a:off x="12222822" y="5050675"/>
            <a:ext cx="3321891" cy="160778"/>
          </a:xfrm>
          <a:prstGeom prst="rect">
            <a:avLst/>
          </a:prstGeom>
          <a:solidFill>
            <a:schemeClr val="bg1"/>
          </a:solid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800" dirty="0">
              <a:solidFill>
                <a:sysClr val="windowText" lastClr="000000"/>
              </a:solidFill>
            </a:endParaRPr>
          </a:p>
        </p:txBody>
      </p:sp>
    </p:spTree>
    <p:extLst>
      <p:ext uri="{BB962C8B-B14F-4D97-AF65-F5344CB8AC3E}">
        <p14:creationId xmlns:p14="http://schemas.microsoft.com/office/powerpoint/2010/main" val="13781195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jdelijke aanduiding voor dianummer 2">
            <a:extLst>
              <a:ext uri="{FF2B5EF4-FFF2-40B4-BE49-F238E27FC236}">
                <a16:creationId xmlns:a16="http://schemas.microsoft.com/office/drawing/2014/main" id="{BB613402-9AF2-D0BA-66EB-90158E413929}"/>
              </a:ext>
            </a:extLst>
          </p:cNvPr>
          <p:cNvSpPr>
            <a:spLocks noGrp="1"/>
          </p:cNvSpPr>
          <p:nvPr>
            <p:ph type="sldNum" sz="quarter" idx="12"/>
          </p:nvPr>
        </p:nvSpPr>
        <p:spPr/>
        <p:txBody>
          <a:bodyPr/>
          <a:lstStyle/>
          <a:p>
            <a:fld id="{7AE184E0-0BD4-4705-A12B-9B71DDE63301}" type="slidenum">
              <a:rPr lang="en-GB" noProof="0" smtClean="0"/>
              <a:t>22</a:t>
            </a:fld>
            <a:endParaRPr lang="en-GB" noProof="0" dirty="0"/>
          </a:p>
        </p:txBody>
      </p:sp>
      <p:sp>
        <p:nvSpPr>
          <p:cNvPr id="7" name="Rechthoek 6">
            <a:extLst>
              <a:ext uri="{FF2B5EF4-FFF2-40B4-BE49-F238E27FC236}">
                <a16:creationId xmlns:a16="http://schemas.microsoft.com/office/drawing/2014/main" id="{1095E4E0-FE51-D1C8-3067-D90892E1905A}"/>
              </a:ext>
            </a:extLst>
          </p:cNvPr>
          <p:cNvSpPr/>
          <p:nvPr/>
        </p:nvSpPr>
        <p:spPr>
          <a:xfrm>
            <a:off x="714894" y="7956000"/>
            <a:ext cx="1508760" cy="1360312"/>
          </a:xfrm>
          <a:prstGeom prst="rect">
            <a:avLst/>
          </a:prstGeom>
          <a:solidFill>
            <a:schemeClr val="bg1"/>
          </a:solid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pic>
        <p:nvPicPr>
          <p:cNvPr id="9" name="Picture 8" descr="A graph with blue and orange lines&#10;&#10;Description automatically generated">
            <a:extLst>
              <a:ext uri="{FF2B5EF4-FFF2-40B4-BE49-F238E27FC236}">
                <a16:creationId xmlns:a16="http://schemas.microsoft.com/office/drawing/2014/main" id="{5CBFA79E-A741-BC68-D2AC-4AC67F513B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7600" y="198000"/>
            <a:ext cx="6080400" cy="4697083"/>
          </a:xfrm>
          <a:prstGeom prst="rect">
            <a:avLst/>
          </a:prstGeom>
        </p:spPr>
      </p:pic>
      <p:pic>
        <p:nvPicPr>
          <p:cNvPr id="11" name="Picture 10" descr="A graph with blue and orange lines&#10;&#10;Description automatically generated">
            <a:extLst>
              <a:ext uri="{FF2B5EF4-FFF2-40B4-BE49-F238E27FC236}">
                <a16:creationId xmlns:a16="http://schemas.microsoft.com/office/drawing/2014/main" id="{7A2B9D93-2F95-65D3-FAFA-528DD01CE42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767600" y="4968000"/>
            <a:ext cx="6079530" cy="4680000"/>
          </a:xfrm>
          <a:prstGeom prst="rect">
            <a:avLst/>
          </a:prstGeom>
        </p:spPr>
      </p:pic>
      <p:pic>
        <p:nvPicPr>
          <p:cNvPr id="13" name="Picture 12" descr="A graph with a line&#10;&#10;Description automatically generated">
            <a:extLst>
              <a:ext uri="{FF2B5EF4-FFF2-40B4-BE49-F238E27FC236}">
                <a16:creationId xmlns:a16="http://schemas.microsoft.com/office/drawing/2014/main" id="{5CA2969F-9906-B0ED-9794-986BC03F42DD}"/>
              </a:ext>
            </a:extLst>
          </p:cNvPr>
          <p:cNvPicPr>
            <a:picLocks noChangeAspect="1"/>
          </p:cNvPicPr>
          <p:nvPr/>
        </p:nvPicPr>
        <p:blipFill rotWithShape="1">
          <a:blip r:embed="rId5">
            <a:extLst>
              <a:ext uri="{28A0092B-C50C-407E-A947-70E740481C1C}">
                <a14:useLocalDpi xmlns:a14="http://schemas.microsoft.com/office/drawing/2010/main" val="0"/>
              </a:ext>
            </a:extLst>
          </a:blip>
          <a:srcRect t="8824" r="6992" b="2705"/>
          <a:stretch/>
        </p:blipFill>
        <p:spPr>
          <a:xfrm>
            <a:off x="8668800" y="198000"/>
            <a:ext cx="6149954" cy="4680000"/>
          </a:xfrm>
          <a:prstGeom prst="rect">
            <a:avLst/>
          </a:prstGeom>
        </p:spPr>
      </p:pic>
      <p:pic>
        <p:nvPicPr>
          <p:cNvPr id="15" name="Picture 14" descr="A graph with a blue line&#10;&#10;Description automatically generated">
            <a:extLst>
              <a:ext uri="{FF2B5EF4-FFF2-40B4-BE49-F238E27FC236}">
                <a16:creationId xmlns:a16="http://schemas.microsoft.com/office/drawing/2014/main" id="{C6E7C777-C0D3-42F5-92F9-CCE6962D5B9C}"/>
              </a:ext>
            </a:extLst>
          </p:cNvPr>
          <p:cNvPicPr>
            <a:picLocks noChangeAspect="1"/>
          </p:cNvPicPr>
          <p:nvPr/>
        </p:nvPicPr>
        <p:blipFill rotWithShape="1">
          <a:blip r:embed="rId6">
            <a:extLst>
              <a:ext uri="{28A0092B-C50C-407E-A947-70E740481C1C}">
                <a14:useLocalDpi xmlns:a14="http://schemas.microsoft.com/office/drawing/2010/main" val="0"/>
              </a:ext>
            </a:extLst>
          </a:blip>
          <a:srcRect t="8823" r="6993" b="2706"/>
          <a:stretch/>
        </p:blipFill>
        <p:spPr>
          <a:xfrm>
            <a:off x="8668800" y="4968000"/>
            <a:ext cx="6149954" cy="4680000"/>
          </a:xfrm>
          <a:prstGeom prst="rect">
            <a:avLst/>
          </a:prstGeom>
        </p:spPr>
      </p:pic>
    </p:spTree>
    <p:extLst>
      <p:ext uri="{BB962C8B-B14F-4D97-AF65-F5344CB8AC3E}">
        <p14:creationId xmlns:p14="http://schemas.microsoft.com/office/powerpoint/2010/main" val="13155290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jdelijke aanduiding voor dianummer 2">
            <a:extLst>
              <a:ext uri="{FF2B5EF4-FFF2-40B4-BE49-F238E27FC236}">
                <a16:creationId xmlns:a16="http://schemas.microsoft.com/office/drawing/2014/main" id="{BB613402-9AF2-D0BA-66EB-90158E413929}"/>
              </a:ext>
            </a:extLst>
          </p:cNvPr>
          <p:cNvSpPr>
            <a:spLocks noGrp="1"/>
          </p:cNvSpPr>
          <p:nvPr>
            <p:ph type="sldNum" sz="quarter" idx="12"/>
          </p:nvPr>
        </p:nvSpPr>
        <p:spPr/>
        <p:txBody>
          <a:bodyPr/>
          <a:lstStyle/>
          <a:p>
            <a:fld id="{7AE184E0-0BD4-4705-A12B-9B71DDE63301}" type="slidenum">
              <a:rPr lang="en-GB" noProof="0" smtClean="0"/>
              <a:t>23</a:t>
            </a:fld>
            <a:endParaRPr lang="en-GB" noProof="0" dirty="0"/>
          </a:p>
        </p:txBody>
      </p:sp>
      <p:sp>
        <p:nvSpPr>
          <p:cNvPr id="7" name="Rechthoek 6">
            <a:extLst>
              <a:ext uri="{FF2B5EF4-FFF2-40B4-BE49-F238E27FC236}">
                <a16:creationId xmlns:a16="http://schemas.microsoft.com/office/drawing/2014/main" id="{1095E4E0-FE51-D1C8-3067-D90892E1905A}"/>
              </a:ext>
            </a:extLst>
          </p:cNvPr>
          <p:cNvSpPr/>
          <p:nvPr/>
        </p:nvSpPr>
        <p:spPr>
          <a:xfrm>
            <a:off x="714894" y="7956000"/>
            <a:ext cx="1508760" cy="1360312"/>
          </a:xfrm>
          <a:prstGeom prst="rect">
            <a:avLst/>
          </a:prstGeom>
          <a:solidFill>
            <a:schemeClr val="bg1"/>
          </a:solid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pic>
        <p:nvPicPr>
          <p:cNvPr id="4" name="Picture 3" descr="A graph of a number of lines&#10;&#10;Description automatically generated">
            <a:extLst>
              <a:ext uri="{FF2B5EF4-FFF2-40B4-BE49-F238E27FC236}">
                <a16:creationId xmlns:a16="http://schemas.microsoft.com/office/drawing/2014/main" id="{3985E512-6146-1286-81DC-7E7E02F85F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30400" y="1116000"/>
            <a:ext cx="5126242" cy="3960000"/>
          </a:xfrm>
          <a:prstGeom prst="rect">
            <a:avLst/>
          </a:prstGeom>
        </p:spPr>
      </p:pic>
      <p:pic>
        <p:nvPicPr>
          <p:cNvPr id="6" name="Picture 5" descr="A graph of a number of lines&#10;&#10;Description automatically generated with medium confidence">
            <a:extLst>
              <a:ext uri="{FF2B5EF4-FFF2-40B4-BE49-F238E27FC236}">
                <a16:creationId xmlns:a16="http://schemas.microsoft.com/office/drawing/2014/main" id="{3316404F-A813-4E43-6E8A-EC971F76466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9200" y="1116000"/>
            <a:ext cx="5126242" cy="3960000"/>
          </a:xfrm>
          <a:prstGeom prst="rect">
            <a:avLst/>
          </a:prstGeom>
        </p:spPr>
      </p:pic>
      <p:pic>
        <p:nvPicPr>
          <p:cNvPr id="9" name="Picture 8" descr="A graph with numbers and lines&#10;&#10;Description automatically generated">
            <a:extLst>
              <a:ext uri="{FF2B5EF4-FFF2-40B4-BE49-F238E27FC236}">
                <a16:creationId xmlns:a16="http://schemas.microsoft.com/office/drawing/2014/main" id="{CFFB44AC-535D-7071-2F7F-6DC94DC0C17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34800" y="1116000"/>
            <a:ext cx="5126242" cy="3960000"/>
          </a:xfrm>
          <a:prstGeom prst="rect">
            <a:avLst/>
          </a:prstGeom>
        </p:spPr>
      </p:pic>
      <p:pic>
        <p:nvPicPr>
          <p:cNvPr id="11" name="Picture 10" descr="A graph with a line and a red line&#10;&#10;Description automatically generated">
            <a:extLst>
              <a:ext uri="{FF2B5EF4-FFF2-40B4-BE49-F238E27FC236}">
                <a16:creationId xmlns:a16="http://schemas.microsoft.com/office/drawing/2014/main" id="{97F36218-9978-19AB-6EAD-DC23E86F9983}"/>
              </a:ext>
            </a:extLst>
          </p:cNvPr>
          <p:cNvPicPr>
            <a:picLocks noChangeAspect="1"/>
          </p:cNvPicPr>
          <p:nvPr/>
        </p:nvPicPr>
        <p:blipFill rotWithShape="1">
          <a:blip r:embed="rId6">
            <a:extLst>
              <a:ext uri="{28A0092B-C50C-407E-A947-70E740481C1C}">
                <a14:useLocalDpi xmlns:a14="http://schemas.microsoft.com/office/drawing/2010/main" val="0"/>
              </a:ext>
            </a:extLst>
          </a:blip>
          <a:srcRect t="8824" r="6805" b="2471"/>
          <a:stretch/>
        </p:blipFill>
        <p:spPr>
          <a:xfrm>
            <a:off x="11030400" y="5076000"/>
            <a:ext cx="5200509" cy="3960000"/>
          </a:xfrm>
          <a:prstGeom prst="rect">
            <a:avLst/>
          </a:prstGeom>
        </p:spPr>
      </p:pic>
      <p:pic>
        <p:nvPicPr>
          <p:cNvPr id="13" name="Picture 12" descr="A graph with a line and a line&#10;&#10;Description automatically generated">
            <a:extLst>
              <a:ext uri="{FF2B5EF4-FFF2-40B4-BE49-F238E27FC236}">
                <a16:creationId xmlns:a16="http://schemas.microsoft.com/office/drawing/2014/main" id="{C4A18534-6C31-6EB8-AA78-09F02C350D95}"/>
              </a:ext>
            </a:extLst>
          </p:cNvPr>
          <p:cNvPicPr>
            <a:picLocks noChangeAspect="1"/>
          </p:cNvPicPr>
          <p:nvPr/>
        </p:nvPicPr>
        <p:blipFill rotWithShape="1">
          <a:blip r:embed="rId7">
            <a:extLst>
              <a:ext uri="{28A0092B-C50C-407E-A947-70E740481C1C}">
                <a14:useLocalDpi xmlns:a14="http://schemas.microsoft.com/office/drawing/2010/main" val="0"/>
              </a:ext>
            </a:extLst>
          </a:blip>
          <a:srcRect t="8589" r="6805" b="2706"/>
          <a:stretch/>
        </p:blipFill>
        <p:spPr>
          <a:xfrm>
            <a:off x="486000" y="5076000"/>
            <a:ext cx="5200509" cy="3960000"/>
          </a:xfrm>
          <a:prstGeom prst="rect">
            <a:avLst/>
          </a:prstGeom>
        </p:spPr>
      </p:pic>
      <p:pic>
        <p:nvPicPr>
          <p:cNvPr id="15" name="Picture 14" descr="A graph with a line and a red line&#10;&#10;Description automatically generated">
            <a:extLst>
              <a:ext uri="{FF2B5EF4-FFF2-40B4-BE49-F238E27FC236}">
                <a16:creationId xmlns:a16="http://schemas.microsoft.com/office/drawing/2014/main" id="{73F0F837-AA8C-F733-80E7-1E04A157390D}"/>
              </a:ext>
            </a:extLst>
          </p:cNvPr>
          <p:cNvPicPr>
            <a:picLocks noChangeAspect="1"/>
          </p:cNvPicPr>
          <p:nvPr/>
        </p:nvPicPr>
        <p:blipFill rotWithShape="1">
          <a:blip r:embed="rId8">
            <a:extLst>
              <a:ext uri="{28A0092B-C50C-407E-A947-70E740481C1C}">
                <a14:useLocalDpi xmlns:a14="http://schemas.microsoft.com/office/drawing/2010/main" val="0"/>
              </a:ext>
            </a:extLst>
          </a:blip>
          <a:srcRect t="8824" r="6805" b="2471"/>
          <a:stretch/>
        </p:blipFill>
        <p:spPr>
          <a:xfrm>
            <a:off x="5778000" y="5076000"/>
            <a:ext cx="5200509" cy="3960000"/>
          </a:xfrm>
          <a:prstGeom prst="rect">
            <a:avLst/>
          </a:prstGeom>
        </p:spPr>
      </p:pic>
      <p:sp>
        <p:nvSpPr>
          <p:cNvPr id="2" name="Titel 1">
            <a:extLst>
              <a:ext uri="{FF2B5EF4-FFF2-40B4-BE49-F238E27FC236}">
                <a16:creationId xmlns:a16="http://schemas.microsoft.com/office/drawing/2014/main" id="{ED9A1CF5-77C9-A286-BD37-AF0D1C085271}"/>
              </a:ext>
            </a:extLst>
          </p:cNvPr>
          <p:cNvSpPr>
            <a:spLocks noGrp="1"/>
          </p:cNvSpPr>
          <p:nvPr>
            <p:ph type="title"/>
          </p:nvPr>
        </p:nvSpPr>
        <p:spPr>
          <a:xfrm>
            <a:off x="830118" y="252000"/>
            <a:ext cx="15705282" cy="863693"/>
          </a:xfrm>
        </p:spPr>
        <p:txBody>
          <a:bodyPr/>
          <a:lstStyle/>
          <a:p>
            <a:r>
              <a:rPr lang="nl-BE" u="none" cap="none" dirty="0"/>
              <a:t>Database </a:t>
            </a:r>
            <a:r>
              <a:rPr lang="nl-BE" u="none" cap="none" dirty="0" err="1"/>
              <a:t>reduction</a:t>
            </a:r>
            <a:r>
              <a:rPr lang="nl-BE" u="none" cap="none" dirty="0"/>
              <a:t>: database </a:t>
            </a:r>
            <a:r>
              <a:rPr lang="nl-BE" u="none" cap="none" dirty="0" err="1"/>
              <a:t>sectioning</a:t>
            </a:r>
            <a:endParaRPr lang="en-GB" u="none" cap="none" dirty="0"/>
          </a:p>
        </p:txBody>
      </p:sp>
      <p:sp>
        <p:nvSpPr>
          <p:cNvPr id="5" name="Rectangle 4">
            <a:extLst>
              <a:ext uri="{FF2B5EF4-FFF2-40B4-BE49-F238E27FC236}">
                <a16:creationId xmlns:a16="http://schemas.microsoft.com/office/drawing/2014/main" id="{6C59EC9D-2AEE-205D-FC32-2E7FF39A8BBB}"/>
              </a:ext>
            </a:extLst>
          </p:cNvPr>
          <p:cNvSpPr/>
          <p:nvPr/>
        </p:nvSpPr>
        <p:spPr>
          <a:xfrm>
            <a:off x="1469274" y="1115693"/>
            <a:ext cx="3684569" cy="235418"/>
          </a:xfrm>
          <a:prstGeom prst="rect">
            <a:avLst/>
          </a:prstGeom>
          <a:solidFill>
            <a:schemeClr val="bg1"/>
          </a:solid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200" dirty="0">
                <a:solidFill>
                  <a:sysClr val="windowText" lastClr="000000"/>
                </a:solidFill>
              </a:rPr>
              <a:t>10 sections</a:t>
            </a:r>
            <a:endParaRPr lang="nl-NL" sz="2200" dirty="0">
              <a:solidFill>
                <a:sysClr val="windowText" lastClr="000000"/>
              </a:solidFill>
            </a:endParaRPr>
          </a:p>
        </p:txBody>
      </p:sp>
      <p:sp>
        <p:nvSpPr>
          <p:cNvPr id="8" name="Rectangle 7">
            <a:extLst>
              <a:ext uri="{FF2B5EF4-FFF2-40B4-BE49-F238E27FC236}">
                <a16:creationId xmlns:a16="http://schemas.microsoft.com/office/drawing/2014/main" id="{1ED33099-24F9-5FC0-90BD-120859F89DB0}"/>
              </a:ext>
            </a:extLst>
          </p:cNvPr>
          <p:cNvSpPr/>
          <p:nvPr/>
        </p:nvSpPr>
        <p:spPr>
          <a:xfrm>
            <a:off x="6827052" y="1081769"/>
            <a:ext cx="3684569" cy="235418"/>
          </a:xfrm>
          <a:prstGeom prst="rect">
            <a:avLst/>
          </a:prstGeom>
          <a:solidFill>
            <a:schemeClr val="bg1"/>
          </a:solid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200" dirty="0">
                <a:solidFill>
                  <a:sysClr val="windowText" lastClr="000000"/>
                </a:solidFill>
              </a:rPr>
              <a:t>30 sections</a:t>
            </a:r>
            <a:endParaRPr lang="nl-NL" sz="2200" dirty="0">
              <a:solidFill>
                <a:sysClr val="windowText" lastClr="000000"/>
              </a:solidFill>
            </a:endParaRPr>
          </a:p>
        </p:txBody>
      </p:sp>
      <p:sp>
        <p:nvSpPr>
          <p:cNvPr id="10" name="Rectangle 9">
            <a:extLst>
              <a:ext uri="{FF2B5EF4-FFF2-40B4-BE49-F238E27FC236}">
                <a16:creationId xmlns:a16="http://schemas.microsoft.com/office/drawing/2014/main" id="{F15802A8-A84D-CCB0-68BD-2211C7D1764A}"/>
              </a:ext>
            </a:extLst>
          </p:cNvPr>
          <p:cNvSpPr/>
          <p:nvPr/>
        </p:nvSpPr>
        <p:spPr>
          <a:xfrm>
            <a:off x="12233920" y="1115693"/>
            <a:ext cx="3684569" cy="235418"/>
          </a:xfrm>
          <a:prstGeom prst="rect">
            <a:avLst/>
          </a:prstGeom>
          <a:solidFill>
            <a:schemeClr val="bg1"/>
          </a:solid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200" dirty="0">
                <a:solidFill>
                  <a:sysClr val="windowText" lastClr="000000"/>
                </a:solidFill>
              </a:rPr>
              <a:t>50 sections</a:t>
            </a:r>
            <a:endParaRPr lang="nl-NL" sz="2200" dirty="0">
              <a:solidFill>
                <a:sysClr val="windowText" lastClr="000000"/>
              </a:solidFill>
            </a:endParaRPr>
          </a:p>
        </p:txBody>
      </p:sp>
      <p:sp>
        <p:nvSpPr>
          <p:cNvPr id="12" name="Rectangle 11">
            <a:extLst>
              <a:ext uri="{FF2B5EF4-FFF2-40B4-BE49-F238E27FC236}">
                <a16:creationId xmlns:a16="http://schemas.microsoft.com/office/drawing/2014/main" id="{2AC22050-916F-01F9-3E6E-B2CDF9D0DD10}"/>
              </a:ext>
            </a:extLst>
          </p:cNvPr>
          <p:cNvSpPr/>
          <p:nvPr/>
        </p:nvSpPr>
        <p:spPr>
          <a:xfrm>
            <a:off x="1793962" y="5055224"/>
            <a:ext cx="3321891" cy="160778"/>
          </a:xfrm>
          <a:prstGeom prst="rect">
            <a:avLst/>
          </a:prstGeom>
          <a:solidFill>
            <a:schemeClr val="bg1"/>
          </a:solid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800" dirty="0">
              <a:solidFill>
                <a:sysClr val="windowText" lastClr="000000"/>
              </a:solidFill>
            </a:endParaRPr>
          </a:p>
        </p:txBody>
      </p:sp>
      <p:sp>
        <p:nvSpPr>
          <p:cNvPr id="14" name="Rectangle 13">
            <a:extLst>
              <a:ext uri="{FF2B5EF4-FFF2-40B4-BE49-F238E27FC236}">
                <a16:creationId xmlns:a16="http://schemas.microsoft.com/office/drawing/2014/main" id="{849F8B8D-2515-6A9C-B292-72EF161CF12D}"/>
              </a:ext>
            </a:extLst>
          </p:cNvPr>
          <p:cNvSpPr/>
          <p:nvPr/>
        </p:nvSpPr>
        <p:spPr>
          <a:xfrm>
            <a:off x="7189730" y="5055224"/>
            <a:ext cx="3321891" cy="160778"/>
          </a:xfrm>
          <a:prstGeom prst="rect">
            <a:avLst/>
          </a:prstGeom>
          <a:solidFill>
            <a:schemeClr val="bg1"/>
          </a:solid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800" dirty="0">
              <a:solidFill>
                <a:sysClr val="windowText" lastClr="000000"/>
              </a:solidFill>
            </a:endParaRPr>
          </a:p>
        </p:txBody>
      </p:sp>
      <p:sp>
        <p:nvSpPr>
          <p:cNvPr id="16" name="Rectangle 15">
            <a:extLst>
              <a:ext uri="{FF2B5EF4-FFF2-40B4-BE49-F238E27FC236}">
                <a16:creationId xmlns:a16="http://schemas.microsoft.com/office/drawing/2014/main" id="{167F2871-0A9A-1FDA-5C01-E5849FAE1A83}"/>
              </a:ext>
            </a:extLst>
          </p:cNvPr>
          <p:cNvSpPr/>
          <p:nvPr/>
        </p:nvSpPr>
        <p:spPr>
          <a:xfrm>
            <a:off x="12069688" y="5048745"/>
            <a:ext cx="3321891" cy="160778"/>
          </a:xfrm>
          <a:prstGeom prst="rect">
            <a:avLst/>
          </a:prstGeom>
          <a:solidFill>
            <a:schemeClr val="bg1"/>
          </a:solid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800" dirty="0">
              <a:solidFill>
                <a:sysClr val="windowText" lastClr="000000"/>
              </a:solidFill>
            </a:endParaRPr>
          </a:p>
        </p:txBody>
      </p:sp>
    </p:spTree>
    <p:extLst>
      <p:ext uri="{BB962C8B-B14F-4D97-AF65-F5344CB8AC3E}">
        <p14:creationId xmlns:p14="http://schemas.microsoft.com/office/powerpoint/2010/main" val="1504102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11F75B9-6CB5-CD10-EF21-6077F79E8DF8}"/>
              </a:ext>
            </a:extLst>
          </p:cNvPr>
          <p:cNvSpPr>
            <a:spLocks noGrp="1"/>
          </p:cNvSpPr>
          <p:nvPr>
            <p:ph type="title"/>
          </p:nvPr>
        </p:nvSpPr>
        <p:spPr>
          <a:xfrm>
            <a:off x="830118" y="285608"/>
            <a:ext cx="15705282" cy="863693"/>
          </a:xfrm>
        </p:spPr>
        <p:txBody>
          <a:bodyPr/>
          <a:lstStyle/>
          <a:p>
            <a:r>
              <a:rPr lang="en-GB" u="none" cap="none" dirty="0">
                <a:solidFill>
                  <a:schemeClr val="tx2"/>
                </a:solidFill>
              </a:rPr>
              <a:t>To obtain reliable results the target-decoy assumptions must be fulfilled</a:t>
            </a:r>
          </a:p>
        </p:txBody>
      </p:sp>
      <p:sp>
        <p:nvSpPr>
          <p:cNvPr id="3" name="Tijdelijke aanduiding voor dianummer 2">
            <a:extLst>
              <a:ext uri="{FF2B5EF4-FFF2-40B4-BE49-F238E27FC236}">
                <a16:creationId xmlns:a16="http://schemas.microsoft.com/office/drawing/2014/main" id="{BB613402-9AF2-D0BA-66EB-90158E413929}"/>
              </a:ext>
            </a:extLst>
          </p:cNvPr>
          <p:cNvSpPr>
            <a:spLocks noGrp="1"/>
          </p:cNvSpPr>
          <p:nvPr>
            <p:ph type="sldNum" sz="quarter" idx="12"/>
          </p:nvPr>
        </p:nvSpPr>
        <p:spPr/>
        <p:txBody>
          <a:bodyPr/>
          <a:lstStyle/>
          <a:p>
            <a:fld id="{7AE184E0-0BD4-4705-A12B-9B71DDE63301}" type="slidenum">
              <a:rPr lang="en-GB" noProof="0" smtClean="0"/>
              <a:t>3</a:t>
            </a:fld>
            <a:endParaRPr lang="en-GB" noProof="0" dirty="0"/>
          </a:p>
        </p:txBody>
      </p:sp>
      <p:sp>
        <p:nvSpPr>
          <p:cNvPr id="7" name="Rechthoek 6">
            <a:extLst>
              <a:ext uri="{FF2B5EF4-FFF2-40B4-BE49-F238E27FC236}">
                <a16:creationId xmlns:a16="http://schemas.microsoft.com/office/drawing/2014/main" id="{1095E4E0-FE51-D1C8-3067-D90892E1905A}"/>
              </a:ext>
            </a:extLst>
          </p:cNvPr>
          <p:cNvSpPr/>
          <p:nvPr/>
        </p:nvSpPr>
        <p:spPr>
          <a:xfrm>
            <a:off x="714894" y="7956000"/>
            <a:ext cx="1508760" cy="1360312"/>
          </a:xfrm>
          <a:prstGeom prst="rect">
            <a:avLst/>
          </a:prstGeom>
          <a:solidFill>
            <a:schemeClr val="bg1"/>
          </a:solid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3" name="TextBox 12">
            <a:extLst>
              <a:ext uri="{FF2B5EF4-FFF2-40B4-BE49-F238E27FC236}">
                <a16:creationId xmlns:a16="http://schemas.microsoft.com/office/drawing/2014/main" id="{D7F078FA-5ED3-8687-EDC5-EF48EAE48D65}"/>
              </a:ext>
            </a:extLst>
          </p:cNvPr>
          <p:cNvSpPr txBox="1"/>
          <p:nvPr/>
        </p:nvSpPr>
        <p:spPr>
          <a:xfrm>
            <a:off x="830118" y="2706597"/>
            <a:ext cx="15705282" cy="4684809"/>
          </a:xfrm>
          <a:prstGeom prst="rect">
            <a:avLst/>
          </a:prstGeom>
          <a:noFill/>
        </p:spPr>
        <p:txBody>
          <a:bodyPr wrap="square" rtlCol="0">
            <a:spAutoFit/>
          </a:bodyPr>
          <a:lstStyle/>
          <a:p>
            <a:pPr marL="857250" indent="-857250" algn="l">
              <a:lnSpc>
                <a:spcPct val="120000"/>
              </a:lnSpc>
              <a:buFont typeface="+mj-lt"/>
              <a:buAutoNum type="romanUcPeriod"/>
            </a:pPr>
            <a:r>
              <a:rPr lang="en-GB" sz="3600" dirty="0"/>
              <a:t>Decoy PSMs are a good approximation of incorrect target PSMs and their distributions are thus (very close to) equal.</a:t>
            </a:r>
          </a:p>
          <a:p>
            <a:pPr marL="857250" indent="-857250" algn="l">
              <a:lnSpc>
                <a:spcPct val="120000"/>
              </a:lnSpc>
              <a:buFont typeface="+mj-lt"/>
              <a:buAutoNum type="romanUcPeriod"/>
            </a:pPr>
            <a:endParaRPr lang="en-GB" sz="3600" dirty="0"/>
          </a:p>
          <a:p>
            <a:pPr marL="857250" indent="-857250" algn="l">
              <a:lnSpc>
                <a:spcPct val="120000"/>
              </a:lnSpc>
              <a:buFont typeface="+mj-lt"/>
              <a:buAutoNum type="romanUcPeriod"/>
            </a:pPr>
            <a:endParaRPr lang="en-GB" sz="3600" dirty="0"/>
          </a:p>
          <a:p>
            <a:pPr marL="857250" indent="-857250" algn="l">
              <a:lnSpc>
                <a:spcPct val="120000"/>
              </a:lnSpc>
              <a:buFont typeface="+mj-lt"/>
              <a:buAutoNum type="romanUcPeriod"/>
            </a:pPr>
            <a:r>
              <a:rPr lang="en-GB" sz="3600" dirty="0"/>
              <a:t>An incorrect PSM is equally likely to match to a target sequence as to a decoy sequence when the database of target and decoy sequences is equal in size.</a:t>
            </a:r>
          </a:p>
        </p:txBody>
      </p:sp>
    </p:spTree>
    <p:extLst>
      <p:ext uri="{BB962C8B-B14F-4D97-AF65-F5344CB8AC3E}">
        <p14:creationId xmlns:p14="http://schemas.microsoft.com/office/powerpoint/2010/main" val="38201218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dianummer 2">
            <a:extLst>
              <a:ext uri="{FF2B5EF4-FFF2-40B4-BE49-F238E27FC236}">
                <a16:creationId xmlns:a16="http://schemas.microsoft.com/office/drawing/2014/main" id="{BB613402-9AF2-D0BA-66EB-90158E413929}"/>
              </a:ext>
            </a:extLst>
          </p:cNvPr>
          <p:cNvSpPr>
            <a:spLocks noGrp="1"/>
          </p:cNvSpPr>
          <p:nvPr>
            <p:ph type="sldNum" sz="quarter" idx="12"/>
          </p:nvPr>
        </p:nvSpPr>
        <p:spPr/>
        <p:txBody>
          <a:bodyPr/>
          <a:lstStyle/>
          <a:p>
            <a:fld id="{7AE184E0-0BD4-4705-A12B-9B71DDE63301}" type="slidenum">
              <a:rPr lang="en-GB" noProof="0" smtClean="0"/>
              <a:t>4</a:t>
            </a:fld>
            <a:endParaRPr lang="en-GB" noProof="0" dirty="0"/>
          </a:p>
        </p:txBody>
      </p:sp>
      <p:sp>
        <p:nvSpPr>
          <p:cNvPr id="7" name="Rechthoek 6">
            <a:extLst>
              <a:ext uri="{FF2B5EF4-FFF2-40B4-BE49-F238E27FC236}">
                <a16:creationId xmlns:a16="http://schemas.microsoft.com/office/drawing/2014/main" id="{1095E4E0-FE51-D1C8-3067-D90892E1905A}"/>
              </a:ext>
            </a:extLst>
          </p:cNvPr>
          <p:cNvSpPr/>
          <p:nvPr/>
        </p:nvSpPr>
        <p:spPr>
          <a:xfrm>
            <a:off x="714894" y="7956000"/>
            <a:ext cx="1508760" cy="1360312"/>
          </a:xfrm>
          <a:prstGeom prst="rect">
            <a:avLst/>
          </a:prstGeom>
          <a:solidFill>
            <a:schemeClr val="bg1"/>
          </a:solid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4" name="Titel 1">
            <a:extLst>
              <a:ext uri="{FF2B5EF4-FFF2-40B4-BE49-F238E27FC236}">
                <a16:creationId xmlns:a16="http://schemas.microsoft.com/office/drawing/2014/main" id="{87D9EAB8-931A-03D2-09AD-4D166817B66E}"/>
              </a:ext>
            </a:extLst>
          </p:cNvPr>
          <p:cNvSpPr>
            <a:spLocks noGrp="1"/>
          </p:cNvSpPr>
          <p:nvPr>
            <p:ph type="title"/>
          </p:nvPr>
        </p:nvSpPr>
        <p:spPr>
          <a:xfrm>
            <a:off x="830118" y="285608"/>
            <a:ext cx="15705282" cy="863693"/>
          </a:xfrm>
        </p:spPr>
        <p:txBody>
          <a:bodyPr/>
          <a:lstStyle/>
          <a:p>
            <a:r>
              <a:rPr lang="en-GB" u="none" cap="none" dirty="0"/>
              <a:t>There are four main methods for metaproteomic protein database generation</a:t>
            </a:r>
          </a:p>
        </p:txBody>
      </p:sp>
      <p:sp>
        <p:nvSpPr>
          <p:cNvPr id="4" name="TextBox 3">
            <a:extLst>
              <a:ext uri="{FF2B5EF4-FFF2-40B4-BE49-F238E27FC236}">
                <a16:creationId xmlns:a16="http://schemas.microsoft.com/office/drawing/2014/main" id="{2A30866A-1DBF-1F72-E11C-22E8DE116A6D}"/>
              </a:ext>
            </a:extLst>
          </p:cNvPr>
          <p:cNvSpPr txBox="1"/>
          <p:nvPr/>
        </p:nvSpPr>
        <p:spPr>
          <a:xfrm>
            <a:off x="830118" y="2008094"/>
            <a:ext cx="15682282" cy="6225807"/>
          </a:xfrm>
          <a:prstGeom prst="rect">
            <a:avLst/>
          </a:prstGeom>
          <a:noFill/>
        </p:spPr>
        <p:txBody>
          <a:bodyPr wrap="square" rtlCol="0">
            <a:spAutoFit/>
          </a:bodyPr>
          <a:lstStyle/>
          <a:p>
            <a:pPr algn="l">
              <a:lnSpc>
                <a:spcPct val="120000"/>
              </a:lnSpc>
            </a:pPr>
            <a:r>
              <a:rPr lang="en-GB" sz="4200" dirty="0"/>
              <a:t>Matched metagenome database</a:t>
            </a:r>
          </a:p>
          <a:p>
            <a:pPr algn="l">
              <a:lnSpc>
                <a:spcPct val="120000"/>
              </a:lnSpc>
            </a:pPr>
            <a:endParaRPr lang="en-GB" sz="4200" dirty="0"/>
          </a:p>
          <a:p>
            <a:pPr algn="l">
              <a:lnSpc>
                <a:spcPct val="120000"/>
              </a:lnSpc>
            </a:pPr>
            <a:r>
              <a:rPr lang="en-GB" sz="4200" dirty="0"/>
              <a:t>Unmatched metagenome database</a:t>
            </a:r>
          </a:p>
          <a:p>
            <a:pPr algn="l">
              <a:lnSpc>
                <a:spcPct val="120000"/>
              </a:lnSpc>
            </a:pPr>
            <a:endParaRPr lang="nl-NL" sz="4200" dirty="0"/>
          </a:p>
          <a:p>
            <a:pPr algn="l">
              <a:lnSpc>
                <a:spcPct val="120000"/>
              </a:lnSpc>
            </a:pPr>
            <a:endParaRPr lang="nl-NL" sz="4200" dirty="0"/>
          </a:p>
          <a:p>
            <a:pPr algn="l">
              <a:lnSpc>
                <a:spcPct val="120000"/>
              </a:lnSpc>
            </a:pPr>
            <a:r>
              <a:rPr lang="nl-NL" sz="4200" dirty="0" err="1"/>
              <a:t>Restricted</a:t>
            </a:r>
            <a:r>
              <a:rPr lang="nl-NL" sz="4200" dirty="0"/>
              <a:t> </a:t>
            </a:r>
            <a:r>
              <a:rPr lang="nl-NL" sz="4200" dirty="0" err="1"/>
              <a:t>reference</a:t>
            </a:r>
            <a:r>
              <a:rPr lang="nl-NL" sz="4200" dirty="0"/>
              <a:t> database</a:t>
            </a:r>
          </a:p>
          <a:p>
            <a:pPr algn="l">
              <a:lnSpc>
                <a:spcPct val="120000"/>
              </a:lnSpc>
            </a:pPr>
            <a:endParaRPr lang="nl-NL" sz="4200" dirty="0"/>
          </a:p>
          <a:p>
            <a:pPr algn="l">
              <a:lnSpc>
                <a:spcPct val="120000"/>
              </a:lnSpc>
            </a:pPr>
            <a:r>
              <a:rPr lang="nl-NL" sz="4200" dirty="0" err="1"/>
              <a:t>Unrestricted</a:t>
            </a:r>
            <a:r>
              <a:rPr lang="nl-NL" sz="4200" dirty="0"/>
              <a:t> </a:t>
            </a:r>
            <a:r>
              <a:rPr lang="nl-NL" sz="4200" dirty="0" err="1"/>
              <a:t>reference</a:t>
            </a:r>
            <a:r>
              <a:rPr lang="nl-NL" sz="4200" dirty="0"/>
              <a:t> database</a:t>
            </a:r>
            <a:endParaRPr lang="en-GB" sz="4200" dirty="0"/>
          </a:p>
        </p:txBody>
      </p:sp>
      <p:pic>
        <p:nvPicPr>
          <p:cNvPr id="2" name="Picture 2" descr="Database - Free technology icons">
            <a:extLst>
              <a:ext uri="{FF2B5EF4-FFF2-40B4-BE49-F238E27FC236}">
                <a16:creationId xmlns:a16="http://schemas.microsoft.com/office/drawing/2014/main" id="{65315BB5-9FF2-25E5-5A80-224E0C40C2A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588379" y="2079349"/>
            <a:ext cx="848311" cy="848311"/>
          </a:xfrm>
          <a:prstGeom prst="rect">
            <a:avLst/>
          </a:prstGeom>
          <a:noFill/>
          <a:extLst>
            <a:ext uri="{909E8E84-426E-40DD-AFC4-6F175D3DCCD1}">
              <a14:hiddenFill xmlns:a14="http://schemas.microsoft.com/office/drawing/2010/main">
                <a:solidFill>
                  <a:srgbClr val="FFFFFF"/>
                </a:solidFill>
              </a14:hiddenFill>
            </a:ext>
          </a:extLst>
        </p:spPr>
      </p:pic>
      <p:sp>
        <p:nvSpPr>
          <p:cNvPr id="10" name="Arrow: Right 9">
            <a:extLst>
              <a:ext uri="{FF2B5EF4-FFF2-40B4-BE49-F238E27FC236}">
                <a16:creationId xmlns:a16="http://schemas.microsoft.com/office/drawing/2014/main" id="{245A1065-7119-7D67-D286-507DD7C42911}"/>
              </a:ext>
            </a:extLst>
          </p:cNvPr>
          <p:cNvSpPr/>
          <p:nvPr/>
        </p:nvSpPr>
        <p:spPr>
          <a:xfrm>
            <a:off x="11797442" y="2386580"/>
            <a:ext cx="705799" cy="233852"/>
          </a:xfrm>
          <a:prstGeom prst="rightArrow">
            <a:avLst/>
          </a:prstGeom>
          <a:solidFill>
            <a:schemeClr val="tx2"/>
          </a:solidFill>
          <a:ln w="31750">
            <a:solidFill>
              <a:srgbClr val="1E64C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chemeClr val="tx1"/>
              </a:solidFill>
            </a:endParaRPr>
          </a:p>
        </p:txBody>
      </p:sp>
      <p:pic>
        <p:nvPicPr>
          <p:cNvPr id="11" name="Picture 2" descr="Database - Free technology icons">
            <a:extLst>
              <a:ext uri="{FF2B5EF4-FFF2-40B4-BE49-F238E27FC236}">
                <a16:creationId xmlns:a16="http://schemas.microsoft.com/office/drawing/2014/main" id="{764669FC-977B-B744-3B66-66E71EFAD28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394526" y="3509814"/>
            <a:ext cx="1286789" cy="1286789"/>
          </a:xfrm>
          <a:prstGeom prst="rect">
            <a:avLst/>
          </a:prstGeom>
          <a:noFill/>
          <a:extLst>
            <a:ext uri="{909E8E84-426E-40DD-AFC4-6F175D3DCCD1}">
              <a14:hiddenFill xmlns:a14="http://schemas.microsoft.com/office/drawing/2010/main">
                <a:solidFill>
                  <a:srgbClr val="FFFFFF"/>
                </a:solidFill>
              </a14:hiddenFill>
            </a:ext>
          </a:extLst>
        </p:spPr>
      </p:pic>
      <p:sp>
        <p:nvSpPr>
          <p:cNvPr id="13" name="Arrow: Right 12">
            <a:extLst>
              <a:ext uri="{FF2B5EF4-FFF2-40B4-BE49-F238E27FC236}">
                <a16:creationId xmlns:a16="http://schemas.microsoft.com/office/drawing/2014/main" id="{D82E8AFE-7A1B-15CA-3903-ABD3ABE4CB1F}"/>
              </a:ext>
            </a:extLst>
          </p:cNvPr>
          <p:cNvSpPr/>
          <p:nvPr/>
        </p:nvSpPr>
        <p:spPr>
          <a:xfrm>
            <a:off x="14665705" y="4020057"/>
            <a:ext cx="705799" cy="233852"/>
          </a:xfrm>
          <a:prstGeom prst="rightArrow">
            <a:avLst/>
          </a:prstGeom>
          <a:solidFill>
            <a:schemeClr val="tx2"/>
          </a:solidFill>
          <a:ln w="31750">
            <a:solidFill>
              <a:srgbClr val="1E64C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solidFill>
                <a:schemeClr val="tx1"/>
              </a:solidFill>
            </a:endParaRPr>
          </a:p>
        </p:txBody>
      </p:sp>
      <p:pic>
        <p:nvPicPr>
          <p:cNvPr id="16" name="Graphic 15" descr="Man with solid fill">
            <a:extLst>
              <a:ext uri="{FF2B5EF4-FFF2-40B4-BE49-F238E27FC236}">
                <a16:creationId xmlns:a16="http://schemas.microsoft.com/office/drawing/2014/main" id="{46D9DC16-D6A6-B3E7-0CA5-F5B1673D62D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648937" y="3605143"/>
            <a:ext cx="1093944" cy="1093944"/>
          </a:xfrm>
          <a:prstGeom prst="rect">
            <a:avLst/>
          </a:prstGeom>
        </p:spPr>
      </p:pic>
      <p:sp>
        <p:nvSpPr>
          <p:cNvPr id="17" name="Arrow: Right 16">
            <a:extLst>
              <a:ext uri="{FF2B5EF4-FFF2-40B4-BE49-F238E27FC236}">
                <a16:creationId xmlns:a16="http://schemas.microsoft.com/office/drawing/2014/main" id="{25E8659A-5923-0BD6-648A-249B5A3D168B}"/>
              </a:ext>
            </a:extLst>
          </p:cNvPr>
          <p:cNvSpPr/>
          <p:nvPr/>
        </p:nvSpPr>
        <p:spPr>
          <a:xfrm>
            <a:off x="10742880" y="4047249"/>
            <a:ext cx="705799" cy="233852"/>
          </a:xfrm>
          <a:prstGeom prst="rightArrow">
            <a:avLst/>
          </a:prstGeom>
          <a:solidFill>
            <a:schemeClr val="tx2"/>
          </a:solidFill>
          <a:ln w="31750">
            <a:solidFill>
              <a:srgbClr val="1E64C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chemeClr val="tx1"/>
              </a:solidFill>
            </a:endParaRPr>
          </a:p>
        </p:txBody>
      </p:sp>
      <p:pic>
        <p:nvPicPr>
          <p:cNvPr id="18" name="Graphic 17" descr="Man with solid fill">
            <a:extLst>
              <a:ext uri="{FF2B5EF4-FFF2-40B4-BE49-F238E27FC236}">
                <a16:creationId xmlns:a16="http://schemas.microsoft.com/office/drawing/2014/main" id="{37CCFFD3-4B14-4B90-C1EF-EC753D751FB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267037" y="1956533"/>
            <a:ext cx="1093944" cy="1093944"/>
          </a:xfrm>
          <a:prstGeom prst="rect">
            <a:avLst/>
          </a:prstGeom>
        </p:spPr>
      </p:pic>
      <p:sp>
        <p:nvSpPr>
          <p:cNvPr id="19" name="Arrow: Right 18">
            <a:extLst>
              <a:ext uri="{FF2B5EF4-FFF2-40B4-BE49-F238E27FC236}">
                <a16:creationId xmlns:a16="http://schemas.microsoft.com/office/drawing/2014/main" id="{1F8C454D-CEB9-FEC2-2148-8B3897C2E5C8}"/>
              </a:ext>
            </a:extLst>
          </p:cNvPr>
          <p:cNvSpPr/>
          <p:nvPr/>
        </p:nvSpPr>
        <p:spPr>
          <a:xfrm>
            <a:off x="10309079" y="2386580"/>
            <a:ext cx="705799" cy="233852"/>
          </a:xfrm>
          <a:prstGeom prst="rightArrow">
            <a:avLst/>
          </a:prstGeom>
          <a:solidFill>
            <a:schemeClr val="tx2"/>
          </a:solidFill>
          <a:ln w="31750">
            <a:solidFill>
              <a:srgbClr val="1E64C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chemeClr val="tx1"/>
              </a:solidFill>
            </a:endParaRPr>
          </a:p>
        </p:txBody>
      </p:sp>
      <p:pic>
        <p:nvPicPr>
          <p:cNvPr id="21" name="Graphic 20" descr="Flask with solid fill">
            <a:extLst>
              <a:ext uri="{FF2B5EF4-FFF2-40B4-BE49-F238E27FC236}">
                <a16:creationId xmlns:a16="http://schemas.microsoft.com/office/drawing/2014/main" id="{43851302-CB2A-2509-84B6-120E064DD73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859188" y="1836213"/>
            <a:ext cx="1093944" cy="1093944"/>
          </a:xfrm>
          <a:prstGeom prst="rect">
            <a:avLst/>
          </a:prstGeom>
        </p:spPr>
      </p:pic>
      <p:pic>
        <p:nvPicPr>
          <p:cNvPr id="25" name="Graphic 24" descr="Group outline">
            <a:extLst>
              <a:ext uri="{FF2B5EF4-FFF2-40B4-BE49-F238E27FC236}">
                <a16:creationId xmlns:a16="http://schemas.microsoft.com/office/drawing/2014/main" id="{BD0C51E8-341B-BAC8-5495-9DEA7A3502C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2987924" y="3397166"/>
            <a:ext cx="1479634" cy="1479634"/>
          </a:xfrm>
          <a:prstGeom prst="rect">
            <a:avLst/>
          </a:prstGeom>
        </p:spPr>
      </p:pic>
      <p:pic>
        <p:nvPicPr>
          <p:cNvPr id="26" name="Graphic 25" descr="Flask with solid fill">
            <a:extLst>
              <a:ext uri="{FF2B5EF4-FFF2-40B4-BE49-F238E27FC236}">
                <a16:creationId xmlns:a16="http://schemas.microsoft.com/office/drawing/2014/main" id="{821D246F-C5C5-B127-0997-1678E447DE4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1393478" y="3474424"/>
            <a:ext cx="1093944" cy="1093944"/>
          </a:xfrm>
          <a:prstGeom prst="rect">
            <a:avLst/>
          </a:prstGeom>
        </p:spPr>
      </p:pic>
      <p:pic>
        <p:nvPicPr>
          <p:cNvPr id="1030" name="Picture 6">
            <a:extLst>
              <a:ext uri="{FF2B5EF4-FFF2-40B4-BE49-F238E27FC236}">
                <a16:creationId xmlns:a16="http://schemas.microsoft.com/office/drawing/2014/main" id="{3163AC4F-B24C-F673-CDA8-E04D85DFD9DE}"/>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267037" y="6251780"/>
            <a:ext cx="3134243" cy="1424656"/>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 descr="Database - Free technology icons">
            <a:extLst>
              <a:ext uri="{FF2B5EF4-FFF2-40B4-BE49-F238E27FC236}">
                <a16:creationId xmlns:a16="http://schemas.microsoft.com/office/drawing/2014/main" id="{0DE59119-88E5-D8F7-ED48-686970A2F88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019888" y="5443292"/>
            <a:ext cx="1568210" cy="1568210"/>
          </a:xfrm>
          <a:prstGeom prst="rect">
            <a:avLst/>
          </a:prstGeom>
          <a:noFill/>
          <a:extLst>
            <a:ext uri="{909E8E84-426E-40DD-AFC4-6F175D3DCCD1}">
              <a14:hiddenFill xmlns:a14="http://schemas.microsoft.com/office/drawing/2010/main">
                <a:solidFill>
                  <a:srgbClr val="FFFFFF"/>
                </a:solidFill>
              </a14:hiddenFill>
            </a:ext>
          </a:extLst>
        </p:spPr>
      </p:pic>
      <p:sp>
        <p:nvSpPr>
          <p:cNvPr id="29" name="Arrow: Right 28">
            <a:extLst>
              <a:ext uri="{FF2B5EF4-FFF2-40B4-BE49-F238E27FC236}">
                <a16:creationId xmlns:a16="http://schemas.microsoft.com/office/drawing/2014/main" id="{BC6B1CD5-E487-F7CF-A744-6CC5C6D61768}"/>
              </a:ext>
            </a:extLst>
          </p:cNvPr>
          <p:cNvSpPr/>
          <p:nvPr/>
        </p:nvSpPr>
        <p:spPr>
          <a:xfrm rot="20397891">
            <a:off x="12698018" y="6502050"/>
            <a:ext cx="1027251" cy="343891"/>
          </a:xfrm>
          <a:prstGeom prst="rightArrow">
            <a:avLst/>
          </a:prstGeom>
          <a:solidFill>
            <a:schemeClr val="tx2"/>
          </a:solidFill>
          <a:ln w="31750">
            <a:solidFill>
              <a:srgbClr val="1E64C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solidFill>
                <a:sysClr val="windowText" lastClr="000000"/>
              </a:solidFill>
            </a:endParaRPr>
          </a:p>
        </p:txBody>
      </p:sp>
      <p:sp>
        <p:nvSpPr>
          <p:cNvPr id="30" name="Arrow: Right 29">
            <a:extLst>
              <a:ext uri="{FF2B5EF4-FFF2-40B4-BE49-F238E27FC236}">
                <a16:creationId xmlns:a16="http://schemas.microsoft.com/office/drawing/2014/main" id="{A397CFBB-7263-0A02-A1BC-66F1EBC22E55}"/>
              </a:ext>
            </a:extLst>
          </p:cNvPr>
          <p:cNvSpPr/>
          <p:nvPr/>
        </p:nvSpPr>
        <p:spPr>
          <a:xfrm rot="1152644">
            <a:off x="12698017" y="7242185"/>
            <a:ext cx="1027251" cy="343891"/>
          </a:xfrm>
          <a:prstGeom prst="rightArrow">
            <a:avLst/>
          </a:prstGeom>
          <a:solidFill>
            <a:schemeClr val="tx2"/>
          </a:solidFill>
          <a:ln w="31750">
            <a:solidFill>
              <a:srgbClr val="1E64C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solidFill>
                <a:sysClr val="windowText" lastClr="000000"/>
              </a:solidFill>
            </a:endParaRPr>
          </a:p>
        </p:txBody>
      </p:sp>
      <p:pic>
        <p:nvPicPr>
          <p:cNvPr id="31" name="Picture 2" descr="Database - Free technology icons">
            <a:extLst>
              <a:ext uri="{FF2B5EF4-FFF2-40B4-BE49-F238E27FC236}">
                <a16:creationId xmlns:a16="http://schemas.microsoft.com/office/drawing/2014/main" id="{887473E2-8A67-AA86-7A85-DFB174ADFF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746977" y="7128985"/>
            <a:ext cx="2209828" cy="22098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86529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dianummer 2">
            <a:extLst>
              <a:ext uri="{FF2B5EF4-FFF2-40B4-BE49-F238E27FC236}">
                <a16:creationId xmlns:a16="http://schemas.microsoft.com/office/drawing/2014/main" id="{BB613402-9AF2-D0BA-66EB-90158E413929}"/>
              </a:ext>
            </a:extLst>
          </p:cNvPr>
          <p:cNvSpPr>
            <a:spLocks noGrp="1"/>
          </p:cNvSpPr>
          <p:nvPr>
            <p:ph type="sldNum" sz="quarter" idx="12"/>
          </p:nvPr>
        </p:nvSpPr>
        <p:spPr/>
        <p:txBody>
          <a:bodyPr/>
          <a:lstStyle/>
          <a:p>
            <a:fld id="{7AE184E0-0BD4-4705-A12B-9B71DDE63301}" type="slidenum">
              <a:rPr lang="en-GB" noProof="0" smtClean="0"/>
              <a:t>5</a:t>
            </a:fld>
            <a:endParaRPr lang="en-GB" noProof="0" dirty="0"/>
          </a:p>
        </p:txBody>
      </p:sp>
      <p:pic>
        <p:nvPicPr>
          <p:cNvPr id="6" name="Afbeelding 5">
            <a:extLst>
              <a:ext uri="{FF2B5EF4-FFF2-40B4-BE49-F238E27FC236}">
                <a16:creationId xmlns:a16="http://schemas.microsoft.com/office/drawing/2014/main" id="{8F144F61-655D-1D7A-4B35-87069B622FFA}"/>
              </a:ext>
            </a:extLst>
          </p:cNvPr>
          <p:cNvPicPr>
            <a:picLocks noChangeAspect="1"/>
          </p:cNvPicPr>
          <p:nvPr/>
        </p:nvPicPr>
        <p:blipFill>
          <a:blip r:embed="rId3"/>
          <a:stretch>
            <a:fillRect/>
          </a:stretch>
        </p:blipFill>
        <p:spPr>
          <a:xfrm>
            <a:off x="830118" y="2446800"/>
            <a:ext cx="16163589" cy="4860000"/>
          </a:xfrm>
          <a:prstGeom prst="rect">
            <a:avLst/>
          </a:prstGeom>
        </p:spPr>
      </p:pic>
      <p:sp>
        <p:nvSpPr>
          <p:cNvPr id="7" name="Rechthoek 6">
            <a:extLst>
              <a:ext uri="{FF2B5EF4-FFF2-40B4-BE49-F238E27FC236}">
                <a16:creationId xmlns:a16="http://schemas.microsoft.com/office/drawing/2014/main" id="{1095E4E0-FE51-D1C8-3067-D90892E1905A}"/>
              </a:ext>
            </a:extLst>
          </p:cNvPr>
          <p:cNvSpPr/>
          <p:nvPr/>
        </p:nvSpPr>
        <p:spPr>
          <a:xfrm>
            <a:off x="714894" y="7956000"/>
            <a:ext cx="1508760" cy="1360312"/>
          </a:xfrm>
          <a:prstGeom prst="rect">
            <a:avLst/>
          </a:prstGeom>
          <a:solidFill>
            <a:schemeClr val="bg1"/>
          </a:solid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9" name="Tekstvak 8">
            <a:extLst>
              <a:ext uri="{FF2B5EF4-FFF2-40B4-BE49-F238E27FC236}">
                <a16:creationId xmlns:a16="http://schemas.microsoft.com/office/drawing/2014/main" id="{DED9DB23-6AA6-DE29-C6A9-7A10BC7CAFEB}"/>
              </a:ext>
            </a:extLst>
          </p:cNvPr>
          <p:cNvSpPr txBox="1"/>
          <p:nvPr/>
        </p:nvSpPr>
        <p:spPr>
          <a:xfrm>
            <a:off x="6516000" y="2564114"/>
            <a:ext cx="2340000" cy="427746"/>
          </a:xfrm>
          <a:prstGeom prst="rect">
            <a:avLst/>
          </a:prstGeom>
          <a:noFill/>
        </p:spPr>
        <p:txBody>
          <a:bodyPr wrap="square" rtlCol="0">
            <a:spAutoFit/>
          </a:bodyPr>
          <a:lstStyle/>
          <a:p>
            <a:pPr algn="l">
              <a:lnSpc>
                <a:spcPct val="120000"/>
              </a:lnSpc>
            </a:pPr>
            <a:r>
              <a:rPr lang="nl-BE" sz="2000" b="1"/>
              <a:t>(10K proteins)</a:t>
            </a:r>
            <a:endParaRPr lang="en-GB" sz="2000" b="1"/>
          </a:p>
        </p:txBody>
      </p:sp>
      <p:sp>
        <p:nvSpPr>
          <p:cNvPr id="10" name="Tekstvak 9">
            <a:extLst>
              <a:ext uri="{FF2B5EF4-FFF2-40B4-BE49-F238E27FC236}">
                <a16:creationId xmlns:a16="http://schemas.microsoft.com/office/drawing/2014/main" id="{6BB3BF7B-35E4-EC8A-3F07-F76821870967}"/>
              </a:ext>
            </a:extLst>
          </p:cNvPr>
          <p:cNvSpPr txBox="1"/>
          <p:nvPr/>
        </p:nvSpPr>
        <p:spPr>
          <a:xfrm>
            <a:off x="13250520" y="2564114"/>
            <a:ext cx="2340000" cy="427746"/>
          </a:xfrm>
          <a:prstGeom prst="rect">
            <a:avLst/>
          </a:prstGeom>
          <a:noFill/>
        </p:spPr>
        <p:txBody>
          <a:bodyPr wrap="square" rtlCol="0">
            <a:spAutoFit/>
          </a:bodyPr>
          <a:lstStyle/>
          <a:p>
            <a:pPr algn="l">
              <a:lnSpc>
                <a:spcPct val="120000"/>
              </a:lnSpc>
            </a:pPr>
            <a:r>
              <a:rPr lang="nl-BE" sz="2000" b="1"/>
              <a:t>(6,1M proteins)</a:t>
            </a:r>
            <a:endParaRPr lang="en-GB" sz="2000" b="1"/>
          </a:p>
        </p:txBody>
      </p:sp>
      <p:sp>
        <p:nvSpPr>
          <p:cNvPr id="14" name="Titel 1">
            <a:extLst>
              <a:ext uri="{FF2B5EF4-FFF2-40B4-BE49-F238E27FC236}">
                <a16:creationId xmlns:a16="http://schemas.microsoft.com/office/drawing/2014/main" id="{87D9EAB8-931A-03D2-09AD-4D166817B66E}"/>
              </a:ext>
            </a:extLst>
          </p:cNvPr>
          <p:cNvSpPr>
            <a:spLocks noGrp="1"/>
          </p:cNvSpPr>
          <p:nvPr>
            <p:ph type="title"/>
          </p:nvPr>
        </p:nvSpPr>
        <p:spPr>
          <a:xfrm>
            <a:off x="830118" y="285608"/>
            <a:ext cx="15705282" cy="863693"/>
          </a:xfrm>
        </p:spPr>
        <p:txBody>
          <a:bodyPr/>
          <a:lstStyle/>
          <a:p>
            <a:r>
              <a:rPr lang="nl-BE" u="none" cap="none">
                <a:solidFill>
                  <a:srgbClr val="FF0000"/>
                </a:solidFill>
              </a:rPr>
              <a:t>Problem: </a:t>
            </a:r>
            <a:r>
              <a:rPr lang="nl-BE" u="none" cap="none"/>
              <a:t>the large databases in metaproteomics cause a decrease in the identification rate</a:t>
            </a:r>
            <a:endParaRPr lang="en-GB" u="none" cap="none" dirty="0"/>
          </a:p>
        </p:txBody>
      </p:sp>
      <p:sp>
        <p:nvSpPr>
          <p:cNvPr id="2" name="Footer Placeholder 1">
            <a:extLst>
              <a:ext uri="{FF2B5EF4-FFF2-40B4-BE49-F238E27FC236}">
                <a16:creationId xmlns:a16="http://schemas.microsoft.com/office/drawing/2014/main" id="{37BEFB06-98A0-7B8D-1EF9-D0C86BF55E0D}"/>
              </a:ext>
            </a:extLst>
          </p:cNvPr>
          <p:cNvSpPr>
            <a:spLocks noGrp="1"/>
          </p:cNvSpPr>
          <p:nvPr>
            <p:ph type="ftr" sz="quarter" idx="11"/>
          </p:nvPr>
        </p:nvSpPr>
        <p:spPr>
          <a:xfrm>
            <a:off x="6516000" y="8968559"/>
            <a:ext cx="8353564" cy="437932"/>
          </a:xfrm>
        </p:spPr>
        <p:txBody>
          <a:bodyPr/>
          <a:lstStyle/>
          <a:p>
            <a:r>
              <a:rPr lang="en-GB" noProof="0" dirty="0"/>
              <a:t>Adapted from </a:t>
            </a:r>
            <a:r>
              <a:rPr lang="en-GB" noProof="0" dirty="0" err="1"/>
              <a:t>Muth</a:t>
            </a:r>
            <a:r>
              <a:rPr lang="en-GB" noProof="0" dirty="0"/>
              <a:t>, T. et al., 2015 PROTEOMICS.</a:t>
            </a:r>
          </a:p>
        </p:txBody>
      </p:sp>
    </p:spTree>
    <p:extLst>
      <p:ext uri="{BB962C8B-B14F-4D97-AF65-F5344CB8AC3E}">
        <p14:creationId xmlns:p14="http://schemas.microsoft.com/office/powerpoint/2010/main" val="12528477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11F75B9-6CB5-CD10-EF21-6077F79E8DF8}"/>
              </a:ext>
            </a:extLst>
          </p:cNvPr>
          <p:cNvSpPr>
            <a:spLocks noGrp="1"/>
          </p:cNvSpPr>
          <p:nvPr>
            <p:ph type="title"/>
          </p:nvPr>
        </p:nvSpPr>
        <p:spPr>
          <a:xfrm>
            <a:off x="830118" y="285608"/>
            <a:ext cx="15705282" cy="863693"/>
          </a:xfrm>
        </p:spPr>
        <p:txBody>
          <a:bodyPr/>
          <a:lstStyle/>
          <a:p>
            <a:r>
              <a:rPr lang="nl-BE" u="none" cap="none" dirty="0" err="1">
                <a:solidFill>
                  <a:srgbClr val="FF0000"/>
                </a:solidFill>
              </a:rPr>
              <a:t>Problem</a:t>
            </a:r>
            <a:r>
              <a:rPr lang="nl-BE" u="none" cap="none" dirty="0">
                <a:solidFill>
                  <a:srgbClr val="FF0000"/>
                </a:solidFill>
              </a:rPr>
              <a:t>: </a:t>
            </a:r>
            <a:r>
              <a:rPr lang="nl-BE" u="none" cap="none" dirty="0" err="1"/>
              <a:t>the</a:t>
            </a:r>
            <a:r>
              <a:rPr lang="nl-BE" u="none" cap="none" dirty="0"/>
              <a:t> large databases in metaproteomics </a:t>
            </a:r>
            <a:r>
              <a:rPr lang="nl-BE" u="none" cap="none" dirty="0" err="1"/>
              <a:t>cause</a:t>
            </a:r>
            <a:r>
              <a:rPr lang="nl-BE" u="none" cap="none" dirty="0"/>
              <a:t> a </a:t>
            </a:r>
            <a:r>
              <a:rPr lang="nl-BE" u="none" cap="none" dirty="0" err="1"/>
              <a:t>decrease</a:t>
            </a:r>
            <a:r>
              <a:rPr lang="nl-BE" u="none" cap="none" dirty="0"/>
              <a:t> in </a:t>
            </a:r>
            <a:r>
              <a:rPr lang="nl-BE" u="none" cap="none" dirty="0" err="1"/>
              <a:t>the</a:t>
            </a:r>
            <a:r>
              <a:rPr lang="nl-BE" u="none" cap="none" dirty="0"/>
              <a:t> </a:t>
            </a:r>
            <a:r>
              <a:rPr lang="nl-BE" u="none" cap="none" dirty="0" err="1"/>
              <a:t>identification</a:t>
            </a:r>
            <a:r>
              <a:rPr lang="nl-BE" u="none" cap="none" dirty="0"/>
              <a:t> </a:t>
            </a:r>
            <a:r>
              <a:rPr lang="nl-BE" u="none" cap="none" dirty="0" err="1"/>
              <a:t>rate</a:t>
            </a:r>
            <a:endParaRPr lang="en-GB" u="none" cap="none" dirty="0"/>
          </a:p>
        </p:txBody>
      </p:sp>
      <p:sp>
        <p:nvSpPr>
          <p:cNvPr id="3" name="Tijdelijke aanduiding voor dianummer 2">
            <a:extLst>
              <a:ext uri="{FF2B5EF4-FFF2-40B4-BE49-F238E27FC236}">
                <a16:creationId xmlns:a16="http://schemas.microsoft.com/office/drawing/2014/main" id="{BB613402-9AF2-D0BA-66EB-90158E413929}"/>
              </a:ext>
            </a:extLst>
          </p:cNvPr>
          <p:cNvSpPr>
            <a:spLocks noGrp="1"/>
          </p:cNvSpPr>
          <p:nvPr>
            <p:ph type="sldNum" sz="quarter" idx="12"/>
          </p:nvPr>
        </p:nvSpPr>
        <p:spPr/>
        <p:txBody>
          <a:bodyPr/>
          <a:lstStyle/>
          <a:p>
            <a:fld id="{7AE184E0-0BD4-4705-A12B-9B71DDE63301}" type="slidenum">
              <a:rPr lang="en-GB" noProof="0" smtClean="0"/>
              <a:t>6</a:t>
            </a:fld>
            <a:endParaRPr lang="en-GB" noProof="0" dirty="0"/>
          </a:p>
        </p:txBody>
      </p:sp>
      <p:pic>
        <p:nvPicPr>
          <p:cNvPr id="6" name="Afbeelding 5">
            <a:extLst>
              <a:ext uri="{FF2B5EF4-FFF2-40B4-BE49-F238E27FC236}">
                <a16:creationId xmlns:a16="http://schemas.microsoft.com/office/drawing/2014/main" id="{8F144F61-655D-1D7A-4B35-87069B622FFA}"/>
              </a:ext>
            </a:extLst>
          </p:cNvPr>
          <p:cNvPicPr>
            <a:picLocks noChangeAspect="1"/>
          </p:cNvPicPr>
          <p:nvPr/>
        </p:nvPicPr>
        <p:blipFill>
          <a:blip r:embed="rId3"/>
          <a:stretch>
            <a:fillRect/>
          </a:stretch>
        </p:blipFill>
        <p:spPr>
          <a:xfrm>
            <a:off x="830118" y="2446800"/>
            <a:ext cx="16163594" cy="4860000"/>
          </a:xfrm>
          <a:prstGeom prst="rect">
            <a:avLst/>
          </a:prstGeom>
        </p:spPr>
      </p:pic>
      <p:sp>
        <p:nvSpPr>
          <p:cNvPr id="7" name="Rechthoek 6">
            <a:extLst>
              <a:ext uri="{FF2B5EF4-FFF2-40B4-BE49-F238E27FC236}">
                <a16:creationId xmlns:a16="http://schemas.microsoft.com/office/drawing/2014/main" id="{1095E4E0-FE51-D1C8-3067-D90892E1905A}"/>
              </a:ext>
            </a:extLst>
          </p:cNvPr>
          <p:cNvSpPr/>
          <p:nvPr/>
        </p:nvSpPr>
        <p:spPr>
          <a:xfrm>
            <a:off x="714894" y="7956000"/>
            <a:ext cx="1508760" cy="1360312"/>
          </a:xfrm>
          <a:prstGeom prst="rect">
            <a:avLst/>
          </a:prstGeom>
          <a:solidFill>
            <a:schemeClr val="bg1"/>
          </a:solid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4" name="Pijl: links 3">
            <a:extLst>
              <a:ext uri="{FF2B5EF4-FFF2-40B4-BE49-F238E27FC236}">
                <a16:creationId xmlns:a16="http://schemas.microsoft.com/office/drawing/2014/main" id="{B0F5684D-95D2-F685-16EB-BDD4B30CB4E0}"/>
              </a:ext>
            </a:extLst>
          </p:cNvPr>
          <p:cNvSpPr/>
          <p:nvPr/>
        </p:nvSpPr>
        <p:spPr>
          <a:xfrm rot="10800000">
            <a:off x="5474992" y="7720584"/>
            <a:ext cx="997527" cy="511615"/>
          </a:xfrm>
          <a:prstGeom prst="leftArrow">
            <a:avLst/>
          </a:prstGeom>
          <a:solidFill>
            <a:srgbClr val="C00000"/>
          </a:solidFill>
          <a:ln w="317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5" name="Tekstvak 4">
            <a:extLst>
              <a:ext uri="{FF2B5EF4-FFF2-40B4-BE49-F238E27FC236}">
                <a16:creationId xmlns:a16="http://schemas.microsoft.com/office/drawing/2014/main" id="{035DA9C7-D3FD-4E3F-7727-FAD0009F4FB2}"/>
              </a:ext>
            </a:extLst>
          </p:cNvPr>
          <p:cNvSpPr txBox="1"/>
          <p:nvPr/>
        </p:nvSpPr>
        <p:spPr>
          <a:xfrm>
            <a:off x="6645759" y="7700192"/>
            <a:ext cx="5693421" cy="511615"/>
          </a:xfrm>
          <a:prstGeom prst="rect">
            <a:avLst/>
          </a:prstGeom>
          <a:noFill/>
        </p:spPr>
        <p:txBody>
          <a:bodyPr wrap="square" rtlCol="0">
            <a:spAutoFit/>
          </a:bodyPr>
          <a:lstStyle/>
          <a:p>
            <a:pPr algn="l">
              <a:lnSpc>
                <a:spcPct val="120000"/>
              </a:lnSpc>
            </a:pPr>
            <a:r>
              <a:rPr lang="nl-BE" sz="2500">
                <a:solidFill>
                  <a:srgbClr val="C00000"/>
                </a:solidFill>
              </a:rPr>
              <a:t>IDENTIFICATION RATE DECREASES</a:t>
            </a:r>
            <a:endParaRPr lang="en-GB" sz="2500">
              <a:solidFill>
                <a:srgbClr val="C00000"/>
              </a:solidFill>
            </a:endParaRPr>
          </a:p>
        </p:txBody>
      </p:sp>
      <p:sp>
        <p:nvSpPr>
          <p:cNvPr id="9" name="Tekstvak 8">
            <a:extLst>
              <a:ext uri="{FF2B5EF4-FFF2-40B4-BE49-F238E27FC236}">
                <a16:creationId xmlns:a16="http://schemas.microsoft.com/office/drawing/2014/main" id="{8B21F921-CCBF-3272-9909-0E961DE21BAA}"/>
              </a:ext>
            </a:extLst>
          </p:cNvPr>
          <p:cNvSpPr txBox="1"/>
          <p:nvPr/>
        </p:nvSpPr>
        <p:spPr>
          <a:xfrm>
            <a:off x="6516000" y="2564114"/>
            <a:ext cx="2340000" cy="427746"/>
          </a:xfrm>
          <a:prstGeom prst="rect">
            <a:avLst/>
          </a:prstGeom>
          <a:noFill/>
        </p:spPr>
        <p:txBody>
          <a:bodyPr wrap="square" rtlCol="0">
            <a:spAutoFit/>
          </a:bodyPr>
          <a:lstStyle/>
          <a:p>
            <a:pPr algn="l">
              <a:lnSpc>
                <a:spcPct val="120000"/>
              </a:lnSpc>
            </a:pPr>
            <a:r>
              <a:rPr lang="nl-BE" sz="2000" b="1"/>
              <a:t>(10K proteins)</a:t>
            </a:r>
            <a:endParaRPr lang="en-GB" sz="2000" b="1"/>
          </a:p>
        </p:txBody>
      </p:sp>
      <p:sp>
        <p:nvSpPr>
          <p:cNvPr id="10" name="Tekstvak 9">
            <a:extLst>
              <a:ext uri="{FF2B5EF4-FFF2-40B4-BE49-F238E27FC236}">
                <a16:creationId xmlns:a16="http://schemas.microsoft.com/office/drawing/2014/main" id="{89CBAFB9-84C6-2749-BC18-8DCACC98863E}"/>
              </a:ext>
            </a:extLst>
          </p:cNvPr>
          <p:cNvSpPr txBox="1"/>
          <p:nvPr/>
        </p:nvSpPr>
        <p:spPr>
          <a:xfrm>
            <a:off x="13250520" y="2564114"/>
            <a:ext cx="2340000" cy="427746"/>
          </a:xfrm>
          <a:prstGeom prst="rect">
            <a:avLst/>
          </a:prstGeom>
          <a:noFill/>
        </p:spPr>
        <p:txBody>
          <a:bodyPr wrap="square" rtlCol="0">
            <a:spAutoFit/>
          </a:bodyPr>
          <a:lstStyle/>
          <a:p>
            <a:pPr algn="l">
              <a:lnSpc>
                <a:spcPct val="120000"/>
              </a:lnSpc>
            </a:pPr>
            <a:r>
              <a:rPr lang="nl-BE" sz="2000" b="1"/>
              <a:t>(6,1M proteins)</a:t>
            </a:r>
            <a:endParaRPr lang="en-GB" sz="2000" b="1"/>
          </a:p>
        </p:txBody>
      </p:sp>
      <p:sp>
        <p:nvSpPr>
          <p:cNvPr id="11" name="Footer Placeholder 1">
            <a:extLst>
              <a:ext uri="{FF2B5EF4-FFF2-40B4-BE49-F238E27FC236}">
                <a16:creationId xmlns:a16="http://schemas.microsoft.com/office/drawing/2014/main" id="{99BD9B1F-4CA1-6B8D-1AC0-2C93129EDF1E}"/>
              </a:ext>
            </a:extLst>
          </p:cNvPr>
          <p:cNvSpPr>
            <a:spLocks noGrp="1"/>
          </p:cNvSpPr>
          <p:nvPr>
            <p:ph type="ftr" sz="quarter" idx="11"/>
          </p:nvPr>
        </p:nvSpPr>
        <p:spPr>
          <a:xfrm>
            <a:off x="6516000" y="8968559"/>
            <a:ext cx="8353564" cy="437932"/>
          </a:xfrm>
        </p:spPr>
        <p:txBody>
          <a:bodyPr/>
          <a:lstStyle/>
          <a:p>
            <a:r>
              <a:rPr lang="en-GB" noProof="0" dirty="0"/>
              <a:t>Adapted from </a:t>
            </a:r>
            <a:r>
              <a:rPr lang="en-GB" noProof="0" dirty="0" err="1"/>
              <a:t>Muth</a:t>
            </a:r>
            <a:r>
              <a:rPr lang="en-GB" noProof="0" dirty="0"/>
              <a:t>, T. et al., 2015 PROTEOMICS.</a:t>
            </a:r>
          </a:p>
        </p:txBody>
      </p:sp>
    </p:spTree>
    <p:extLst>
      <p:ext uri="{BB962C8B-B14F-4D97-AF65-F5344CB8AC3E}">
        <p14:creationId xmlns:p14="http://schemas.microsoft.com/office/powerpoint/2010/main" val="28573557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11F75B9-6CB5-CD10-EF21-6077F79E8DF8}"/>
              </a:ext>
            </a:extLst>
          </p:cNvPr>
          <p:cNvSpPr>
            <a:spLocks noGrp="1"/>
          </p:cNvSpPr>
          <p:nvPr>
            <p:ph type="title"/>
          </p:nvPr>
        </p:nvSpPr>
        <p:spPr>
          <a:xfrm>
            <a:off x="830118" y="285608"/>
            <a:ext cx="15705282" cy="863693"/>
          </a:xfrm>
        </p:spPr>
        <p:txBody>
          <a:bodyPr/>
          <a:lstStyle/>
          <a:p>
            <a:r>
              <a:rPr lang="en-GB" u="none" cap="none" dirty="0">
                <a:solidFill>
                  <a:schemeClr val="tx2"/>
                </a:solidFill>
              </a:rPr>
              <a:t>Database</a:t>
            </a:r>
            <a:r>
              <a:rPr lang="en-GB" u="none" cap="none" dirty="0">
                <a:solidFill>
                  <a:srgbClr val="00B050"/>
                </a:solidFill>
              </a:rPr>
              <a:t> </a:t>
            </a:r>
            <a:r>
              <a:rPr lang="en-GB" u="none" cap="none" dirty="0">
                <a:solidFill>
                  <a:schemeClr val="tx2"/>
                </a:solidFill>
              </a:rPr>
              <a:t>reduction methods are often used to increase the identification rate</a:t>
            </a:r>
            <a:endParaRPr lang="en-GB" u="none" cap="none" dirty="0">
              <a:solidFill>
                <a:srgbClr val="00B050"/>
              </a:solidFill>
            </a:endParaRPr>
          </a:p>
        </p:txBody>
      </p:sp>
      <p:sp>
        <p:nvSpPr>
          <p:cNvPr id="3" name="Tijdelijke aanduiding voor dianummer 2">
            <a:extLst>
              <a:ext uri="{FF2B5EF4-FFF2-40B4-BE49-F238E27FC236}">
                <a16:creationId xmlns:a16="http://schemas.microsoft.com/office/drawing/2014/main" id="{BB613402-9AF2-D0BA-66EB-90158E413929}"/>
              </a:ext>
            </a:extLst>
          </p:cNvPr>
          <p:cNvSpPr>
            <a:spLocks noGrp="1"/>
          </p:cNvSpPr>
          <p:nvPr>
            <p:ph type="sldNum" sz="quarter" idx="12"/>
          </p:nvPr>
        </p:nvSpPr>
        <p:spPr/>
        <p:txBody>
          <a:bodyPr/>
          <a:lstStyle/>
          <a:p>
            <a:fld id="{7AE184E0-0BD4-4705-A12B-9B71DDE63301}" type="slidenum">
              <a:rPr lang="en-GB" noProof="0" smtClean="0"/>
              <a:t>7</a:t>
            </a:fld>
            <a:endParaRPr lang="en-GB" noProof="0" dirty="0"/>
          </a:p>
        </p:txBody>
      </p:sp>
      <p:sp>
        <p:nvSpPr>
          <p:cNvPr id="7" name="Rechthoek 6">
            <a:extLst>
              <a:ext uri="{FF2B5EF4-FFF2-40B4-BE49-F238E27FC236}">
                <a16:creationId xmlns:a16="http://schemas.microsoft.com/office/drawing/2014/main" id="{1095E4E0-FE51-D1C8-3067-D90892E1905A}"/>
              </a:ext>
            </a:extLst>
          </p:cNvPr>
          <p:cNvSpPr/>
          <p:nvPr/>
        </p:nvSpPr>
        <p:spPr>
          <a:xfrm>
            <a:off x="714894" y="7956000"/>
            <a:ext cx="1508760" cy="1360312"/>
          </a:xfrm>
          <a:prstGeom prst="rect">
            <a:avLst/>
          </a:prstGeom>
          <a:solidFill>
            <a:schemeClr val="bg1"/>
          </a:solid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pic>
        <p:nvPicPr>
          <p:cNvPr id="12" name="Picture 11">
            <a:extLst>
              <a:ext uri="{FF2B5EF4-FFF2-40B4-BE49-F238E27FC236}">
                <a16:creationId xmlns:a16="http://schemas.microsoft.com/office/drawing/2014/main" id="{CA5593BD-857D-EF5C-CEF1-6884395A20D1}"/>
              </a:ext>
            </a:extLst>
          </p:cNvPr>
          <p:cNvPicPr>
            <a:picLocks noChangeAspect="1"/>
          </p:cNvPicPr>
          <p:nvPr/>
        </p:nvPicPr>
        <p:blipFill>
          <a:blip r:embed="rId3"/>
          <a:stretch>
            <a:fillRect/>
          </a:stretch>
        </p:blipFill>
        <p:spPr>
          <a:xfrm>
            <a:off x="2888822" y="2263931"/>
            <a:ext cx="11561021" cy="2646742"/>
          </a:xfrm>
          <a:prstGeom prst="rect">
            <a:avLst/>
          </a:prstGeom>
        </p:spPr>
      </p:pic>
      <p:sp>
        <p:nvSpPr>
          <p:cNvPr id="13" name="TextBox 12">
            <a:extLst>
              <a:ext uri="{FF2B5EF4-FFF2-40B4-BE49-F238E27FC236}">
                <a16:creationId xmlns:a16="http://schemas.microsoft.com/office/drawing/2014/main" id="{D7F078FA-5ED3-8687-EDC5-EF48EAE48D65}"/>
              </a:ext>
            </a:extLst>
          </p:cNvPr>
          <p:cNvSpPr txBox="1"/>
          <p:nvPr/>
        </p:nvSpPr>
        <p:spPr>
          <a:xfrm>
            <a:off x="6455629" y="1995578"/>
            <a:ext cx="4427409" cy="813364"/>
          </a:xfrm>
          <a:prstGeom prst="rect">
            <a:avLst/>
          </a:prstGeom>
          <a:noFill/>
        </p:spPr>
        <p:txBody>
          <a:bodyPr wrap="square" rtlCol="0">
            <a:spAutoFit/>
          </a:bodyPr>
          <a:lstStyle/>
          <a:p>
            <a:pPr algn="l">
              <a:lnSpc>
                <a:spcPct val="120000"/>
              </a:lnSpc>
            </a:pPr>
            <a:r>
              <a:rPr lang="en-GB" sz="4300" dirty="0"/>
              <a:t>Two-step method</a:t>
            </a:r>
          </a:p>
        </p:txBody>
      </p:sp>
      <p:sp>
        <p:nvSpPr>
          <p:cNvPr id="14" name="TextBox 13">
            <a:extLst>
              <a:ext uri="{FF2B5EF4-FFF2-40B4-BE49-F238E27FC236}">
                <a16:creationId xmlns:a16="http://schemas.microsoft.com/office/drawing/2014/main" id="{2AA4EB40-7226-506B-D14C-C26CB4FE31D4}"/>
              </a:ext>
            </a:extLst>
          </p:cNvPr>
          <p:cNvSpPr txBox="1"/>
          <p:nvPr/>
        </p:nvSpPr>
        <p:spPr>
          <a:xfrm>
            <a:off x="5005878" y="5211939"/>
            <a:ext cx="7353762" cy="813364"/>
          </a:xfrm>
          <a:prstGeom prst="rect">
            <a:avLst/>
          </a:prstGeom>
          <a:noFill/>
        </p:spPr>
        <p:txBody>
          <a:bodyPr wrap="square" rtlCol="0">
            <a:spAutoFit/>
          </a:bodyPr>
          <a:lstStyle/>
          <a:p>
            <a:pPr algn="l">
              <a:lnSpc>
                <a:spcPct val="120000"/>
              </a:lnSpc>
            </a:pPr>
            <a:r>
              <a:rPr lang="en-GB" sz="4300" dirty="0"/>
              <a:t>Database sectioning method</a:t>
            </a:r>
          </a:p>
        </p:txBody>
      </p:sp>
      <p:pic>
        <p:nvPicPr>
          <p:cNvPr id="5" name="Picture 4">
            <a:extLst>
              <a:ext uri="{FF2B5EF4-FFF2-40B4-BE49-F238E27FC236}">
                <a16:creationId xmlns:a16="http://schemas.microsoft.com/office/drawing/2014/main" id="{8B448A86-D554-5765-3EF8-976DFDCEA875}"/>
              </a:ext>
            </a:extLst>
          </p:cNvPr>
          <p:cNvPicPr>
            <a:picLocks noChangeAspect="1"/>
          </p:cNvPicPr>
          <p:nvPr/>
        </p:nvPicPr>
        <p:blipFill>
          <a:blip r:embed="rId4"/>
          <a:stretch>
            <a:fillRect/>
          </a:stretch>
        </p:blipFill>
        <p:spPr>
          <a:xfrm>
            <a:off x="2157453" y="6025303"/>
            <a:ext cx="13023758" cy="3361714"/>
          </a:xfrm>
          <a:prstGeom prst="rect">
            <a:avLst/>
          </a:prstGeom>
        </p:spPr>
      </p:pic>
    </p:spTree>
    <p:extLst>
      <p:ext uri="{BB962C8B-B14F-4D97-AF65-F5344CB8AC3E}">
        <p14:creationId xmlns:p14="http://schemas.microsoft.com/office/powerpoint/2010/main" val="42362468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11F75B9-6CB5-CD10-EF21-6077F79E8DF8}"/>
              </a:ext>
            </a:extLst>
          </p:cNvPr>
          <p:cNvSpPr>
            <a:spLocks noGrp="1"/>
          </p:cNvSpPr>
          <p:nvPr>
            <p:ph type="title"/>
          </p:nvPr>
        </p:nvSpPr>
        <p:spPr>
          <a:xfrm>
            <a:off x="830118" y="285608"/>
            <a:ext cx="15705282" cy="863693"/>
          </a:xfrm>
        </p:spPr>
        <p:txBody>
          <a:bodyPr/>
          <a:lstStyle/>
          <a:p>
            <a:r>
              <a:rPr lang="en-GB" u="none" cap="none" dirty="0">
                <a:solidFill>
                  <a:schemeClr val="tx2"/>
                </a:solidFill>
              </a:rPr>
              <a:t>Aim of the research</a:t>
            </a:r>
          </a:p>
        </p:txBody>
      </p:sp>
      <p:sp>
        <p:nvSpPr>
          <p:cNvPr id="3" name="Tijdelijke aanduiding voor dianummer 2">
            <a:extLst>
              <a:ext uri="{FF2B5EF4-FFF2-40B4-BE49-F238E27FC236}">
                <a16:creationId xmlns:a16="http://schemas.microsoft.com/office/drawing/2014/main" id="{BB613402-9AF2-D0BA-66EB-90158E413929}"/>
              </a:ext>
            </a:extLst>
          </p:cNvPr>
          <p:cNvSpPr>
            <a:spLocks noGrp="1"/>
          </p:cNvSpPr>
          <p:nvPr>
            <p:ph type="sldNum" sz="quarter" idx="12"/>
          </p:nvPr>
        </p:nvSpPr>
        <p:spPr/>
        <p:txBody>
          <a:bodyPr/>
          <a:lstStyle/>
          <a:p>
            <a:fld id="{7AE184E0-0BD4-4705-A12B-9B71DDE63301}" type="slidenum">
              <a:rPr lang="en-GB" noProof="0" smtClean="0"/>
              <a:t>8</a:t>
            </a:fld>
            <a:endParaRPr lang="en-GB" noProof="0" dirty="0"/>
          </a:p>
        </p:txBody>
      </p:sp>
      <p:sp>
        <p:nvSpPr>
          <p:cNvPr id="7" name="Rechthoek 6">
            <a:extLst>
              <a:ext uri="{FF2B5EF4-FFF2-40B4-BE49-F238E27FC236}">
                <a16:creationId xmlns:a16="http://schemas.microsoft.com/office/drawing/2014/main" id="{1095E4E0-FE51-D1C8-3067-D90892E1905A}"/>
              </a:ext>
            </a:extLst>
          </p:cNvPr>
          <p:cNvSpPr/>
          <p:nvPr/>
        </p:nvSpPr>
        <p:spPr>
          <a:xfrm>
            <a:off x="714894" y="7956000"/>
            <a:ext cx="1508760" cy="1360312"/>
          </a:xfrm>
          <a:prstGeom prst="rect">
            <a:avLst/>
          </a:prstGeom>
          <a:solidFill>
            <a:schemeClr val="bg1"/>
          </a:solid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3" name="TextBox 12">
            <a:extLst>
              <a:ext uri="{FF2B5EF4-FFF2-40B4-BE49-F238E27FC236}">
                <a16:creationId xmlns:a16="http://schemas.microsoft.com/office/drawing/2014/main" id="{D7F078FA-5ED3-8687-EDC5-EF48EAE48D65}"/>
              </a:ext>
            </a:extLst>
          </p:cNvPr>
          <p:cNvSpPr txBox="1"/>
          <p:nvPr/>
        </p:nvSpPr>
        <p:spPr>
          <a:xfrm>
            <a:off x="853119" y="3333438"/>
            <a:ext cx="15682281" cy="2438424"/>
          </a:xfrm>
          <a:prstGeom prst="rect">
            <a:avLst/>
          </a:prstGeom>
          <a:noFill/>
        </p:spPr>
        <p:txBody>
          <a:bodyPr wrap="square" rtlCol="0">
            <a:spAutoFit/>
          </a:bodyPr>
          <a:lstStyle/>
          <a:p>
            <a:pPr>
              <a:lnSpc>
                <a:spcPct val="120000"/>
              </a:lnSpc>
            </a:pPr>
            <a:r>
              <a:rPr lang="en-GB" sz="4400" dirty="0">
                <a:effectLst/>
                <a:ea typeface="Aptos" panose="020B0004020202020204" pitchFamily="34" charset="0"/>
                <a:cs typeface="Arial" panose="020B0604020202020204" pitchFamily="34" charset="0"/>
              </a:rPr>
              <a:t>Assessment of how different database construction and reduction methods hold up or violate the TDA assumptions.</a:t>
            </a:r>
            <a:endParaRPr lang="nl-NL" sz="4400" dirty="0">
              <a:effectLst/>
              <a:ea typeface="Aptos" panose="020B0004020202020204" pitchFamily="34" charset="0"/>
              <a:cs typeface="Arial" panose="020B0604020202020204" pitchFamily="34" charset="0"/>
            </a:endParaRPr>
          </a:p>
          <a:p>
            <a:pPr algn="l">
              <a:lnSpc>
                <a:spcPct val="120000"/>
              </a:lnSpc>
            </a:pPr>
            <a:endParaRPr lang="en-GB" sz="4300" dirty="0"/>
          </a:p>
        </p:txBody>
      </p:sp>
    </p:spTree>
    <p:extLst>
      <p:ext uri="{BB962C8B-B14F-4D97-AF65-F5344CB8AC3E}">
        <p14:creationId xmlns:p14="http://schemas.microsoft.com/office/powerpoint/2010/main" val="39800188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hthoek 5">
            <a:extLst>
              <a:ext uri="{FF2B5EF4-FFF2-40B4-BE49-F238E27FC236}">
                <a16:creationId xmlns:a16="http://schemas.microsoft.com/office/drawing/2014/main" id="{938C9747-507B-904D-3051-299257248213}"/>
              </a:ext>
            </a:extLst>
          </p:cNvPr>
          <p:cNvSpPr/>
          <p:nvPr/>
        </p:nvSpPr>
        <p:spPr>
          <a:xfrm>
            <a:off x="805326" y="8248576"/>
            <a:ext cx="1332231" cy="1190273"/>
          </a:xfrm>
          <a:prstGeom prst="rect">
            <a:avLst/>
          </a:prstGeom>
          <a:solidFill>
            <a:schemeClr val="bg1"/>
          </a:solid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4" name="Tijdelijke aanduiding voor dianummer 3">
            <a:extLst>
              <a:ext uri="{FF2B5EF4-FFF2-40B4-BE49-F238E27FC236}">
                <a16:creationId xmlns:a16="http://schemas.microsoft.com/office/drawing/2014/main" id="{C00A6FA7-CAB5-64E8-7DA5-0C8C3E561D3A}"/>
              </a:ext>
            </a:extLst>
          </p:cNvPr>
          <p:cNvSpPr>
            <a:spLocks noGrp="1"/>
          </p:cNvSpPr>
          <p:nvPr>
            <p:ph type="sldNum" sz="quarter" idx="12"/>
          </p:nvPr>
        </p:nvSpPr>
        <p:spPr>
          <a:xfrm>
            <a:off x="14806960" y="8404014"/>
            <a:ext cx="814017" cy="454378"/>
          </a:xfrm>
        </p:spPr>
        <p:txBody>
          <a:bodyPr/>
          <a:lstStyle/>
          <a:p>
            <a:fld id="{7AE184E0-0BD4-4705-A12B-9B71DDE63301}" type="slidenum">
              <a:rPr lang="en-GB" noProof="0" smtClean="0"/>
              <a:t>9</a:t>
            </a:fld>
            <a:endParaRPr lang="en-GB" noProof="0" dirty="0"/>
          </a:p>
        </p:txBody>
      </p:sp>
      <p:graphicFrame>
        <p:nvGraphicFramePr>
          <p:cNvPr id="5" name="Diagram 4">
            <a:extLst>
              <a:ext uri="{FF2B5EF4-FFF2-40B4-BE49-F238E27FC236}">
                <a16:creationId xmlns:a16="http://schemas.microsoft.com/office/drawing/2014/main" id="{D5F37B0C-A1FE-FEFE-1726-0AEA8937D527}"/>
              </a:ext>
            </a:extLst>
          </p:cNvPr>
          <p:cNvGraphicFramePr/>
          <p:nvPr>
            <p:extLst>
              <p:ext uri="{D42A27DB-BD31-4B8C-83A1-F6EECF244321}">
                <p14:modId xmlns:p14="http://schemas.microsoft.com/office/powerpoint/2010/main" val="3431219464"/>
              </p:ext>
            </p:extLst>
          </p:nvPr>
        </p:nvGraphicFramePr>
        <p:xfrm>
          <a:off x="1134602" y="609600"/>
          <a:ext cx="15289976" cy="8534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5" name="Afbeelding 14" descr="Afbeelding met Lettertype, tekst, Graphics, schermopname&#10;&#10;Automatisch gegenereerde beschrijving">
            <a:extLst>
              <a:ext uri="{FF2B5EF4-FFF2-40B4-BE49-F238E27FC236}">
                <a16:creationId xmlns:a16="http://schemas.microsoft.com/office/drawing/2014/main" id="{082BC537-E899-12AF-994C-08AE50087BD0}"/>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137557" y="4162070"/>
            <a:ext cx="3208424" cy="534037"/>
          </a:xfrm>
          <a:prstGeom prst="rect">
            <a:avLst/>
          </a:prstGeom>
        </p:spPr>
      </p:pic>
      <p:pic>
        <p:nvPicPr>
          <p:cNvPr id="23" name="Afbeelding 22" descr="Afbeelding met clipart, Graphics, symbool, tekenfilm&#10;&#10;Automatisch gegenereerde beschrijving">
            <a:extLst>
              <a:ext uri="{FF2B5EF4-FFF2-40B4-BE49-F238E27FC236}">
                <a16:creationId xmlns:a16="http://schemas.microsoft.com/office/drawing/2014/main" id="{59CFF169-9D6E-122A-7CE7-3C530ABA0AA8}"/>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467814" y="7110072"/>
            <a:ext cx="1347387" cy="1476426"/>
          </a:xfrm>
          <a:prstGeom prst="rect">
            <a:avLst/>
          </a:prstGeom>
        </p:spPr>
      </p:pic>
      <p:pic>
        <p:nvPicPr>
          <p:cNvPr id="2050" name="Picture 2">
            <a:extLst>
              <a:ext uri="{FF2B5EF4-FFF2-40B4-BE49-F238E27FC236}">
                <a16:creationId xmlns:a16="http://schemas.microsoft.com/office/drawing/2014/main" id="{D01BC7FE-862A-D954-F9AA-45B4BF03454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674969" y="6303891"/>
            <a:ext cx="2133600" cy="97155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GitHub - lazear/sage: Proteomics search &amp; quantification so fast that it  feels like magic">
            <a:extLst>
              <a:ext uri="{FF2B5EF4-FFF2-40B4-BE49-F238E27FC236}">
                <a16:creationId xmlns:a16="http://schemas.microsoft.com/office/drawing/2014/main" id="{B0E43A76-D9FA-9CCF-10C6-8A73E17B6D8D}"/>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8072729" y="4876800"/>
            <a:ext cx="2137557" cy="119638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A419D10-5224-1045-71BA-F918B45EBC2E}"/>
              </a:ext>
            </a:extLst>
          </p:cNvPr>
          <p:cNvSpPr txBox="1"/>
          <p:nvPr/>
        </p:nvSpPr>
        <p:spPr>
          <a:xfrm>
            <a:off x="8065008" y="3210955"/>
            <a:ext cx="2133600" cy="628955"/>
          </a:xfrm>
          <a:prstGeom prst="rect">
            <a:avLst/>
          </a:prstGeom>
          <a:noFill/>
        </p:spPr>
        <p:txBody>
          <a:bodyPr wrap="square" rtlCol="0">
            <a:spAutoFit/>
          </a:bodyPr>
          <a:lstStyle/>
          <a:p>
            <a:pPr algn="l">
              <a:lnSpc>
                <a:spcPct val="120000"/>
              </a:lnSpc>
            </a:pPr>
            <a:r>
              <a:rPr lang="en-GB" sz="3200" b="1" dirty="0"/>
              <a:t>X!Tandem</a:t>
            </a:r>
            <a:endParaRPr lang="nl-NL" sz="3200" b="1" dirty="0"/>
          </a:p>
        </p:txBody>
      </p:sp>
      <p:sp>
        <p:nvSpPr>
          <p:cNvPr id="7" name="TextBox 6">
            <a:extLst>
              <a:ext uri="{FF2B5EF4-FFF2-40B4-BE49-F238E27FC236}">
                <a16:creationId xmlns:a16="http://schemas.microsoft.com/office/drawing/2014/main" id="{9633DAF0-EDEC-5EE3-7C08-C190D0EFE9A7}"/>
              </a:ext>
            </a:extLst>
          </p:cNvPr>
          <p:cNvSpPr txBox="1"/>
          <p:nvPr/>
        </p:nvSpPr>
        <p:spPr>
          <a:xfrm>
            <a:off x="2674969" y="7275441"/>
            <a:ext cx="2133600" cy="797078"/>
          </a:xfrm>
          <a:prstGeom prst="rect">
            <a:avLst/>
          </a:prstGeom>
          <a:noFill/>
        </p:spPr>
        <p:txBody>
          <a:bodyPr wrap="square" rtlCol="0">
            <a:spAutoFit/>
          </a:bodyPr>
          <a:lstStyle/>
          <a:p>
            <a:pPr marL="342900" indent="-342900" algn="l">
              <a:lnSpc>
                <a:spcPct val="120000"/>
              </a:lnSpc>
              <a:buFont typeface="Arial" panose="020B0604020202020204" pitchFamily="34" charset="0"/>
              <a:buChar char="•"/>
            </a:pPr>
            <a:r>
              <a:rPr lang="en-GB" sz="2000" dirty="0"/>
              <a:t>1 fasta file</a:t>
            </a:r>
          </a:p>
          <a:p>
            <a:pPr marL="342900" indent="-342900" algn="l">
              <a:lnSpc>
                <a:spcPct val="120000"/>
              </a:lnSpc>
              <a:buFont typeface="Arial" panose="020B0604020202020204" pitchFamily="34" charset="0"/>
              <a:buChar char="•"/>
            </a:pPr>
            <a:r>
              <a:rPr lang="en-GB" sz="2000" dirty="0"/>
              <a:t>2 .raw files</a:t>
            </a:r>
            <a:endParaRPr lang="nl-NL" sz="2000" dirty="0"/>
          </a:p>
        </p:txBody>
      </p:sp>
      <p:sp>
        <p:nvSpPr>
          <p:cNvPr id="8" name="TextBox 7">
            <a:extLst>
              <a:ext uri="{FF2B5EF4-FFF2-40B4-BE49-F238E27FC236}">
                <a16:creationId xmlns:a16="http://schemas.microsoft.com/office/drawing/2014/main" id="{50E67854-37CE-CEE2-21D3-C24473B9F897}"/>
              </a:ext>
            </a:extLst>
          </p:cNvPr>
          <p:cNvSpPr txBox="1"/>
          <p:nvPr/>
        </p:nvSpPr>
        <p:spPr>
          <a:xfrm>
            <a:off x="2674969" y="4677913"/>
            <a:ext cx="2133600" cy="797078"/>
          </a:xfrm>
          <a:prstGeom prst="rect">
            <a:avLst/>
          </a:prstGeom>
          <a:noFill/>
        </p:spPr>
        <p:txBody>
          <a:bodyPr wrap="square" rtlCol="0">
            <a:spAutoFit/>
          </a:bodyPr>
          <a:lstStyle/>
          <a:p>
            <a:pPr marL="342900" indent="-342900" algn="l">
              <a:lnSpc>
                <a:spcPct val="120000"/>
              </a:lnSpc>
              <a:buFont typeface="Arial" panose="020B0604020202020204" pitchFamily="34" charset="0"/>
              <a:buChar char="•"/>
            </a:pPr>
            <a:r>
              <a:rPr lang="en-GB" sz="2000" dirty="0"/>
              <a:t>5 fasta files</a:t>
            </a:r>
          </a:p>
          <a:p>
            <a:pPr marL="342900" indent="-342900" algn="l">
              <a:lnSpc>
                <a:spcPct val="120000"/>
              </a:lnSpc>
              <a:buFont typeface="Arial" panose="020B0604020202020204" pitchFamily="34" charset="0"/>
              <a:buChar char="•"/>
            </a:pPr>
            <a:r>
              <a:rPr lang="en-GB" sz="2000" dirty="0"/>
              <a:t>10 .raw files</a:t>
            </a:r>
            <a:endParaRPr lang="nl-NL" sz="2000" dirty="0"/>
          </a:p>
        </p:txBody>
      </p:sp>
      <p:pic>
        <p:nvPicPr>
          <p:cNvPr id="10" name="Picture 9" descr="A graph of a number of numbers and a line&#10;&#10;Description automatically generated with medium confidence">
            <a:extLst>
              <a:ext uri="{FF2B5EF4-FFF2-40B4-BE49-F238E27FC236}">
                <a16:creationId xmlns:a16="http://schemas.microsoft.com/office/drawing/2014/main" id="{E6A3BABA-9E7C-06F9-A4A6-B4D84C122921}"/>
              </a:ext>
            </a:extLst>
          </p:cNvPr>
          <p:cNvPicPr>
            <a:picLocks noChangeAspect="1"/>
          </p:cNvPicPr>
          <p:nvPr/>
        </p:nvPicPr>
        <p:blipFill rotWithShape="1">
          <a:blip r:embed="rId12">
            <a:extLst>
              <a:ext uri="{28A0092B-C50C-407E-A947-70E740481C1C}">
                <a14:useLocalDpi xmlns:a14="http://schemas.microsoft.com/office/drawing/2010/main" val="0"/>
              </a:ext>
            </a:extLst>
          </a:blip>
          <a:srcRect l="4780" t="6439" b="4907"/>
          <a:stretch/>
        </p:blipFill>
        <p:spPr>
          <a:xfrm>
            <a:off x="13203549" y="3021559"/>
            <a:ext cx="3171472" cy="2281021"/>
          </a:xfrm>
          <a:prstGeom prst="rect">
            <a:avLst/>
          </a:prstGeom>
        </p:spPr>
      </p:pic>
      <p:pic>
        <p:nvPicPr>
          <p:cNvPr id="12" name="Picture 11" descr="A graph with a line&#10;&#10;Description automatically generated">
            <a:extLst>
              <a:ext uri="{FF2B5EF4-FFF2-40B4-BE49-F238E27FC236}">
                <a16:creationId xmlns:a16="http://schemas.microsoft.com/office/drawing/2014/main" id="{0BFA6664-96AD-6596-F3C8-5F7F25E16E8F}"/>
              </a:ext>
            </a:extLst>
          </p:cNvPr>
          <p:cNvPicPr>
            <a:picLocks noChangeAspect="1"/>
          </p:cNvPicPr>
          <p:nvPr/>
        </p:nvPicPr>
        <p:blipFill rotWithShape="1">
          <a:blip r:embed="rId13" cstate="print">
            <a:extLst>
              <a:ext uri="{28A0092B-C50C-407E-A947-70E740481C1C}">
                <a14:useLocalDpi xmlns:a14="http://schemas.microsoft.com/office/drawing/2010/main" val="0"/>
              </a:ext>
            </a:extLst>
          </a:blip>
          <a:srcRect l="1089" t="12526" r="6838" b="3211"/>
          <a:stretch/>
        </p:blipFill>
        <p:spPr>
          <a:xfrm>
            <a:off x="13187737" y="5903495"/>
            <a:ext cx="3203097" cy="2345081"/>
          </a:xfrm>
          <a:prstGeom prst="rect">
            <a:avLst/>
          </a:prstGeom>
        </p:spPr>
      </p:pic>
    </p:spTree>
    <p:extLst>
      <p:ext uri="{BB962C8B-B14F-4D97-AF65-F5344CB8AC3E}">
        <p14:creationId xmlns:p14="http://schemas.microsoft.com/office/powerpoint/2010/main" val="1990800292"/>
      </p:ext>
    </p:extLst>
  </p:cSld>
  <p:clrMapOvr>
    <a:masterClrMapping/>
  </p:clrMapOvr>
</p:sld>
</file>

<file path=ppt/theme/theme1.xml><?xml version="1.0" encoding="utf-8"?>
<a:theme xmlns:a="http://schemas.openxmlformats.org/drawingml/2006/main" name="Kantoorthema">
  <a:themeElements>
    <a:clrScheme name="UGent GE">
      <a:dk1>
        <a:sysClr val="windowText" lastClr="000000"/>
      </a:dk1>
      <a:lt1>
        <a:sysClr val="window" lastClr="FFFFFF"/>
      </a:lt1>
      <a:dk2>
        <a:srgbClr val="1E64C8"/>
      </a:dk2>
      <a:lt2>
        <a:srgbClr val="E9F0FA"/>
      </a:lt2>
      <a:accent1>
        <a:srgbClr val="E85E71"/>
      </a:accent1>
      <a:accent2>
        <a:srgbClr val="EA6E7F"/>
      </a:accent2>
      <a:accent3>
        <a:srgbClr val="ED7E8D"/>
      </a:accent3>
      <a:accent4>
        <a:srgbClr val="EF8E9C"/>
      </a:accent4>
      <a:accent5>
        <a:srgbClr val="F19EAA"/>
      </a:accent5>
      <a:accent6>
        <a:srgbClr val="F4AFB8"/>
      </a:accent6>
      <a:hlink>
        <a:srgbClr val="1E64C8"/>
      </a:hlink>
      <a:folHlink>
        <a:srgbClr val="1E64C8"/>
      </a:folHlink>
    </a:clrScheme>
    <a:fontScheme name="Universiteit Gent">
      <a:majorFont>
        <a:latin typeface="Arial"/>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31750">
          <a:solidFill>
            <a:srgbClr val="1E64C8"/>
          </a:solidFill>
        </a:ln>
      </a:spPr>
      <a:bodyPr rtlCol="0" anchor="ctr"/>
      <a:lstStyle>
        <a:defPPr algn="ctr">
          <a:defRPr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31750">
          <a:solidFill>
            <a:srgbClr val="1E64C8"/>
          </a:solidFill>
          <a:headEnd type="none" w="lg" len="lg"/>
          <a:tailEnd type="non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lnSpc>
            <a:spcPct val="120000"/>
          </a:lnSpc>
          <a:buFont typeface="Arial" panose="020B0604020202020204" pitchFamily="34" charset="0"/>
          <a:buChar char="‒"/>
          <a:defRPr sz="2500" smtClean="0"/>
        </a:defPPr>
      </a:lstStyle>
    </a:txDef>
  </a:objectDefaults>
  <a:extraClrSchemeLst/>
  <a:extLst>
    <a:ext uri="{05A4C25C-085E-4340-85A3-A5531E510DB2}">
      <thm15:themeFamily xmlns:thm15="http://schemas.microsoft.com/office/thememl/2012/main" name="PowerPoint_UGent_EN_GE.potx" id="{895C1D3C-6483-4A2D-AD49-178FF797CF25}" vid="{2844D91A-85C6-45F4-9F3F-A4DABDC2838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PowerPoint_UGent_EN_GE</Template>
  <TotalTime>17306</TotalTime>
  <Words>2333</Words>
  <Application>Microsoft Office PowerPoint</Application>
  <PresentationFormat>Custom</PresentationFormat>
  <Paragraphs>189</Paragraphs>
  <Slides>23</Slides>
  <Notes>22</Notes>
  <HiddenSlides>8</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23</vt:i4>
      </vt:variant>
    </vt:vector>
  </HeadingPairs>
  <TitlesOfParts>
    <vt:vector size="28" baseType="lpstr">
      <vt:lpstr>Aptos</vt:lpstr>
      <vt:lpstr>Arial</vt:lpstr>
      <vt:lpstr>Calibri</vt:lpstr>
      <vt:lpstr>Cambria Math</vt:lpstr>
      <vt:lpstr>Kantoorthema</vt:lpstr>
      <vt:lpstr>Assessment of database construction and reduction methods in metaproteomics</vt:lpstr>
      <vt:lpstr>Metaproteomics aims to understand the functional activities of microbial communities</vt:lpstr>
      <vt:lpstr>To obtain reliable results the target-decoy assumptions must be fulfilled</vt:lpstr>
      <vt:lpstr>There are four main methods for metaproteomic protein database generation</vt:lpstr>
      <vt:lpstr>Problem: the large databases in metaproteomics cause a decrease in the identification rate</vt:lpstr>
      <vt:lpstr>Problem: the large databases in metaproteomics cause a decrease in the identification rate</vt:lpstr>
      <vt:lpstr>Database reduction methods are often used to increase the identification rate</vt:lpstr>
      <vt:lpstr>Aim of the research</vt:lpstr>
      <vt:lpstr>PowerPoint Presentation</vt:lpstr>
      <vt:lpstr>Results: database construction</vt:lpstr>
      <vt:lpstr>Database reduction: normal vs two-step search</vt:lpstr>
      <vt:lpstr>Database reduction: database sectioning</vt:lpstr>
      <vt:lpstr>General conclusion</vt:lpstr>
      <vt:lpstr>Contribution to the field &amp; societal impact</vt:lpstr>
      <vt:lpstr>Wout Cattrijsse 2nd Master Biomedical Sciences  Compomics  wout.cattrijsse@ugent.be    www.ugent.be </vt:lpstr>
      <vt:lpstr>Basic mass spectrometry workflow</vt:lpstr>
      <vt:lpstr>Mass spectrometry workflow</vt:lpstr>
      <vt:lpstr>The target-decoy approach (TDA) is the most commonly used method for estimating the FDR </vt:lpstr>
      <vt:lpstr>The target-decoy approach (TDA) is the most commonly used method for estimating the FDR </vt:lpstr>
      <vt:lpstr>Database construction: metagenome databases</vt:lpstr>
      <vt:lpstr>Database construction: reference databases</vt:lpstr>
      <vt:lpstr>PowerPoint Presentation</vt:lpstr>
      <vt:lpstr>Database reduction: database sectioning</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PowerPoint-presentatie</dc:title>
  <dc:subject/>
  <dc:creator>Wout Cattrijsse</dc:creator>
  <cp:keywords/>
  <dc:description/>
  <cp:lastModifiedBy>Wout Cattrijsse</cp:lastModifiedBy>
  <cp:revision>15</cp:revision>
  <dcterms:created xsi:type="dcterms:W3CDTF">2023-06-20T20:39:46Z</dcterms:created>
  <dcterms:modified xsi:type="dcterms:W3CDTF">2024-06-24T10:41:22Z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Licensed to">
    <vt:lpwstr>Ghent University</vt:lpwstr>
  </property>
  <property fmtid="{D5CDD505-2E9C-101B-9397-08002B2CF9AE}" pid="3" name="Version">
    <vt:lpwstr>1.1</vt:lpwstr>
  </property>
  <property fmtid="{D5CDD505-2E9C-101B-9397-08002B2CF9AE}" pid="4" name="Date">
    <vt:filetime>2019-05-23T22:00:00Z</vt:filetime>
  </property>
  <property fmtid="{D5CDD505-2E9C-101B-9397-08002B2CF9AE}" pid="5" name="Build">
    <vt:i4>20</vt:i4>
  </property>
</Properties>
</file>